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81" r:id="rId3"/>
    <p:sldId id="258" r:id="rId4"/>
    <p:sldId id="279" r:id="rId5"/>
    <p:sldId id="280" r:id="rId6"/>
    <p:sldId id="282" r:id="rId7"/>
    <p:sldId id="283" r:id="rId8"/>
    <p:sldId id="284" r:id="rId9"/>
    <p:sldId id="286" r:id="rId10"/>
    <p:sldId id="28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2097F1F-4D98-6EC2-D1A3-7CB2608F3FC5}" name="Kim Mangan" initials="KM" userId="S::ksabol@ascrs.org::1a13e343-b7da-41e2-85f8-8582fc7c9315"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74" autoAdjust="0"/>
    <p:restoredTop sz="94660"/>
  </p:normalViewPr>
  <p:slideViewPr>
    <p:cSldViewPr snapToGrid="0">
      <p:cViewPr varScale="1">
        <p:scale>
          <a:sx n="75" d="100"/>
          <a:sy n="75" d="100"/>
        </p:scale>
        <p:origin x="672" y="43"/>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1430F-9CB6-AAF3-319A-00FDBF0DC726}"/>
              </a:ext>
            </a:extLst>
          </p:cNvPr>
          <p:cNvSpPr>
            <a:spLocks noGrp="1"/>
          </p:cNvSpPr>
          <p:nvPr>
            <p:ph type="ctrTitle"/>
          </p:nvPr>
        </p:nvSpPr>
        <p:spPr>
          <a:xfrm>
            <a:off x="861392" y="1007165"/>
            <a:ext cx="7328452" cy="3437294"/>
          </a:xfrm>
        </p:spPr>
        <p:txBody>
          <a:bodyPr anchor="b"/>
          <a:lstStyle>
            <a:lvl1pPr algn="l">
              <a:defRPr sz="6000">
                <a:solidFill>
                  <a:srgbClr val="003B6E"/>
                </a:solidFill>
              </a:defRPr>
            </a:lvl1pPr>
          </a:lstStyle>
          <a:p>
            <a:r>
              <a:rPr lang="en-US" dirty="0"/>
              <a:t>Click to edit Master title style</a:t>
            </a:r>
          </a:p>
        </p:txBody>
      </p:sp>
    </p:spTree>
    <p:extLst>
      <p:ext uri="{BB962C8B-B14F-4D97-AF65-F5344CB8AC3E}">
        <p14:creationId xmlns:p14="http://schemas.microsoft.com/office/powerpoint/2010/main" val="651236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1430F-9CB6-AAF3-319A-00FDBF0DC726}"/>
              </a:ext>
            </a:extLst>
          </p:cNvPr>
          <p:cNvSpPr>
            <a:spLocks noGrp="1"/>
          </p:cNvSpPr>
          <p:nvPr>
            <p:ph type="ctrTitle"/>
          </p:nvPr>
        </p:nvSpPr>
        <p:spPr>
          <a:xfrm>
            <a:off x="1417983" y="1417982"/>
            <a:ext cx="9356034" cy="3172250"/>
          </a:xfrm>
        </p:spPr>
        <p:txBody>
          <a:bodyPr anchor="b">
            <a:normAutofit/>
          </a:bodyPr>
          <a:lstStyle>
            <a:lvl1pPr algn="ctr">
              <a:defRPr sz="7200">
                <a:solidFill>
                  <a:srgbClr val="003B6E"/>
                </a:solidFill>
              </a:defRPr>
            </a:lvl1pPr>
          </a:lstStyle>
          <a:p>
            <a:r>
              <a:rPr lang="en-US" dirty="0"/>
              <a:t>Click to edit Master title style</a:t>
            </a:r>
          </a:p>
        </p:txBody>
      </p:sp>
    </p:spTree>
    <p:extLst>
      <p:ext uri="{BB962C8B-B14F-4D97-AF65-F5344CB8AC3E}">
        <p14:creationId xmlns:p14="http://schemas.microsoft.com/office/powerpoint/2010/main" val="3126453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8B509-C807-7DC5-573B-061124AE5AF3}"/>
              </a:ext>
            </a:extLst>
          </p:cNvPr>
          <p:cNvSpPr>
            <a:spLocks noGrp="1"/>
          </p:cNvSpPr>
          <p:nvPr>
            <p:ph type="title"/>
          </p:nvPr>
        </p:nvSpPr>
        <p:spPr>
          <a:xfrm>
            <a:off x="609600" y="137160"/>
            <a:ext cx="8362122" cy="886401"/>
          </a:xfrm>
        </p:spPr>
        <p:txBody>
          <a:bodyPr/>
          <a:lstStyle>
            <a:lvl1pPr>
              <a:defRPr>
                <a:solidFill>
                  <a:schemeClr val="bg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378C6057-27C2-07A8-635C-E07B740869EA}"/>
              </a:ext>
            </a:extLst>
          </p:cNvPr>
          <p:cNvSpPr>
            <a:spLocks noGrp="1"/>
          </p:cNvSpPr>
          <p:nvPr>
            <p:ph idx="1"/>
          </p:nvPr>
        </p:nvSpPr>
        <p:spPr>
          <a:xfrm>
            <a:off x="609600" y="1457738"/>
            <a:ext cx="10972800" cy="47972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2865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8B509-C807-7DC5-573B-061124AE5AF3}"/>
              </a:ext>
            </a:extLst>
          </p:cNvPr>
          <p:cNvSpPr>
            <a:spLocks noGrp="1"/>
          </p:cNvSpPr>
          <p:nvPr>
            <p:ph type="title"/>
          </p:nvPr>
        </p:nvSpPr>
        <p:spPr>
          <a:xfrm>
            <a:off x="484449" y="243840"/>
            <a:ext cx="9248705" cy="776578"/>
          </a:xfrm>
        </p:spPr>
        <p:txBody>
          <a:bodyPr/>
          <a:lstStyle>
            <a:lvl1pPr>
              <a:defRPr>
                <a:solidFill>
                  <a:srgbClr val="003B6E"/>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378C6057-27C2-07A8-635C-E07B740869EA}"/>
              </a:ext>
            </a:extLst>
          </p:cNvPr>
          <p:cNvSpPr>
            <a:spLocks noGrp="1"/>
          </p:cNvSpPr>
          <p:nvPr>
            <p:ph idx="1"/>
          </p:nvPr>
        </p:nvSpPr>
        <p:spPr>
          <a:xfrm>
            <a:off x="484449" y="1457738"/>
            <a:ext cx="11207862" cy="479728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35799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8B509-C807-7DC5-573B-061124AE5AF3}"/>
              </a:ext>
            </a:extLst>
          </p:cNvPr>
          <p:cNvSpPr>
            <a:spLocks noGrp="1"/>
          </p:cNvSpPr>
          <p:nvPr>
            <p:ph type="title"/>
          </p:nvPr>
        </p:nvSpPr>
        <p:spPr>
          <a:xfrm>
            <a:off x="487680" y="152400"/>
            <a:ext cx="9128783" cy="868018"/>
          </a:xfrm>
        </p:spPr>
        <p:txBody>
          <a:bodyPr/>
          <a:lstStyle>
            <a:lvl1pPr>
              <a:defRPr>
                <a:solidFill>
                  <a:srgbClr val="003B6E"/>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378C6057-27C2-07A8-635C-E07B740869EA}"/>
              </a:ext>
            </a:extLst>
          </p:cNvPr>
          <p:cNvSpPr>
            <a:spLocks noGrp="1"/>
          </p:cNvSpPr>
          <p:nvPr>
            <p:ph idx="1"/>
          </p:nvPr>
        </p:nvSpPr>
        <p:spPr>
          <a:xfrm>
            <a:off x="487680" y="1338470"/>
            <a:ext cx="11216640" cy="443947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9551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0653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1_Blan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54455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3_Blan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289615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E3BF37A-44CC-A42B-C60B-7F2279022C8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18D0C440-A4D8-F0CA-003C-DB14401AAD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649F88-7DE6-D368-5BDD-255ECCD0B3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093836-3767-9242-B553-1CE57FEA7231}" type="datetimeFigureOut">
              <a:rPr lang="en-US" smtClean="0"/>
              <a:t>5/28/2025</a:t>
            </a:fld>
            <a:endParaRPr lang="en-US"/>
          </a:p>
        </p:txBody>
      </p:sp>
      <p:sp>
        <p:nvSpPr>
          <p:cNvPr id="5" name="Footer Placeholder 4">
            <a:extLst>
              <a:ext uri="{FF2B5EF4-FFF2-40B4-BE49-F238E27FC236}">
                <a16:creationId xmlns:a16="http://schemas.microsoft.com/office/drawing/2014/main" id="{F303AC81-E1A0-587C-4F04-EA2D43F9FC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8F421AA-FA61-3D02-6B14-D007C395CCA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BA4642-45EC-5246-B40B-3402331D2B6D}" type="slidenum">
              <a:rPr lang="en-US" smtClean="0"/>
              <a:t>‹#›</a:t>
            </a:fld>
            <a:endParaRPr lang="en-US"/>
          </a:p>
        </p:txBody>
      </p:sp>
    </p:spTree>
    <p:extLst>
      <p:ext uri="{BB962C8B-B14F-4D97-AF65-F5344CB8AC3E}">
        <p14:creationId xmlns:p14="http://schemas.microsoft.com/office/powerpoint/2010/main" val="37501419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xStyles>
    <p:titleStyle>
      <a:lvl1pPr algn="l" defTabSz="914400" rtl="0" eaLnBrk="1" latinLnBrk="0" hangingPunct="1">
        <a:lnSpc>
          <a:spcPct val="90000"/>
        </a:lnSpc>
        <a:spcBef>
          <a:spcPct val="0"/>
        </a:spcBef>
        <a:buNone/>
        <a:defRPr sz="4400" kern="1200">
          <a:solidFill>
            <a:schemeClr val="tx1"/>
          </a:solidFill>
          <a:latin typeface="Gill Sans Std" panose="020B0502020104020203"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Gill Sans Std" panose="020B050202010402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ill Sans Std" panose="020B0502020104020203"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Gill Sans Std" panose="020B0502020104020203"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ill Sans Std" panose="020B0502020104020203"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ill Sans Std" panose="020B050202010402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F90394-B354-9429-E54B-8D64C3B1AA13}"/>
              </a:ext>
            </a:extLst>
          </p:cNvPr>
          <p:cNvSpPr>
            <a:spLocks noGrp="1"/>
          </p:cNvSpPr>
          <p:nvPr>
            <p:ph type="ctrTitle"/>
          </p:nvPr>
        </p:nvSpPr>
        <p:spPr/>
        <p:txBody>
          <a:bodyPr>
            <a:normAutofit/>
          </a:bodyPr>
          <a:lstStyle/>
          <a:p>
            <a:r>
              <a:rPr lang="en-US" dirty="0"/>
              <a:t>FACULTY CME REVIEW</a:t>
            </a:r>
            <a:br>
              <a:rPr lang="en-US" dirty="0"/>
            </a:br>
            <a:r>
              <a:rPr lang="en-US" sz="3200" i="1" dirty="0"/>
              <a:t>May 2025</a:t>
            </a:r>
          </a:p>
        </p:txBody>
      </p:sp>
    </p:spTree>
    <p:extLst>
      <p:ext uri="{BB962C8B-B14F-4D97-AF65-F5344CB8AC3E}">
        <p14:creationId xmlns:p14="http://schemas.microsoft.com/office/powerpoint/2010/main" val="32293078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F4C48A-7EB5-3DD7-F641-243CCABFD24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AE511A-976C-BFB2-126B-DBF0A80D9D5C}"/>
              </a:ext>
            </a:extLst>
          </p:cNvPr>
          <p:cNvSpPr>
            <a:spLocks noGrp="1"/>
          </p:cNvSpPr>
          <p:nvPr>
            <p:ph type="title"/>
          </p:nvPr>
        </p:nvSpPr>
        <p:spPr/>
        <p:txBody>
          <a:bodyPr/>
          <a:lstStyle/>
          <a:p>
            <a:r>
              <a:rPr lang="en-US" dirty="0"/>
              <a:t>FACULTY CME REVIEW</a:t>
            </a:r>
          </a:p>
        </p:txBody>
      </p:sp>
      <p:sp>
        <p:nvSpPr>
          <p:cNvPr id="3" name="Content Placeholder 2">
            <a:extLst>
              <a:ext uri="{FF2B5EF4-FFF2-40B4-BE49-F238E27FC236}">
                <a16:creationId xmlns:a16="http://schemas.microsoft.com/office/drawing/2014/main" id="{021A7677-2A99-9BC6-BA64-CBD3B22AC415}"/>
              </a:ext>
            </a:extLst>
          </p:cNvPr>
          <p:cNvSpPr>
            <a:spLocks noGrp="1"/>
          </p:cNvSpPr>
          <p:nvPr>
            <p:ph idx="1"/>
          </p:nvPr>
        </p:nvSpPr>
        <p:spPr>
          <a:xfrm>
            <a:off x="484449" y="1186454"/>
            <a:ext cx="11207862" cy="3377989"/>
          </a:xfrm>
        </p:spPr>
        <p:txBody>
          <a:bodyPr>
            <a:noAutofit/>
          </a:bodyPr>
          <a:lstStyle/>
          <a:p>
            <a:pPr marL="0" indent="0">
              <a:buNone/>
            </a:pPr>
            <a:r>
              <a:rPr lang="en-US" sz="1800" b="1" u="sng" dirty="0"/>
              <a:t>Compliance with the ASCRS CME Policies</a:t>
            </a:r>
            <a:endParaRPr lang="en-US" sz="1600" dirty="0"/>
          </a:p>
          <a:p>
            <a:pPr marL="0" indent="0">
              <a:buNone/>
            </a:pPr>
            <a:r>
              <a:rPr lang="en-US" sz="1600" dirty="0"/>
              <a:t>ASCRS has established several ways to ensure adherence to its CME policies, including:</a:t>
            </a:r>
          </a:p>
          <a:p>
            <a:r>
              <a:rPr lang="en-US" sz="1600" dirty="0"/>
              <a:t>Mitigation of all relevant Financial Interests by CME Committee/Program Committee/ASCRS Clinical Education staff.</a:t>
            </a:r>
          </a:p>
          <a:p>
            <a:r>
              <a:rPr lang="en-US" sz="1600" dirty="0"/>
              <a:t>CME Committee and ASCRS Clinical Education staff content reviews</a:t>
            </a:r>
          </a:p>
          <a:p>
            <a:r>
              <a:rPr lang="en-US" sz="1600" dirty="0"/>
              <a:t>Peer review of abstracts and/or final presentations by CME Committee or Program Committees.</a:t>
            </a:r>
          </a:p>
          <a:p>
            <a:r>
              <a:rPr lang="en-US" sz="1600" dirty="0"/>
              <a:t>Peer review of poster and film abstracts and/or final presentations/videos by CME Committee or Clinical Committees.</a:t>
            </a:r>
          </a:p>
          <a:p>
            <a:r>
              <a:rPr lang="en-US" sz="1600" dirty="0"/>
              <a:t>On-site audit of sessions by CME Committee and/or ASCRS Clinical Education staff.</a:t>
            </a:r>
          </a:p>
          <a:p>
            <a:endParaRPr lang="en-US" sz="1600" dirty="0"/>
          </a:p>
          <a:p>
            <a:pPr marL="0" indent="0">
              <a:buNone/>
            </a:pPr>
            <a:r>
              <a:rPr lang="en-US" sz="1600" b="1" dirty="0"/>
              <a:t>Faculty members may be requested to revise content to comply with CME policies. Failure to make the necessary change(s) will result in the faculty member not being allowed to participate in the CME activity.</a:t>
            </a:r>
          </a:p>
        </p:txBody>
      </p:sp>
    </p:spTree>
    <p:extLst>
      <p:ext uri="{BB962C8B-B14F-4D97-AF65-F5344CB8AC3E}">
        <p14:creationId xmlns:p14="http://schemas.microsoft.com/office/powerpoint/2010/main" val="860703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16017C-18B8-023C-1CD0-A72D3F77166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BEF22AE-A6F9-83C6-9108-E9166FB21689}"/>
              </a:ext>
            </a:extLst>
          </p:cNvPr>
          <p:cNvSpPr>
            <a:spLocks noGrp="1"/>
          </p:cNvSpPr>
          <p:nvPr>
            <p:ph type="title"/>
          </p:nvPr>
        </p:nvSpPr>
        <p:spPr/>
        <p:txBody>
          <a:bodyPr/>
          <a:lstStyle/>
          <a:p>
            <a:r>
              <a:rPr lang="en-US" dirty="0"/>
              <a:t>FACULTY CME REVIEW</a:t>
            </a:r>
          </a:p>
        </p:txBody>
      </p:sp>
      <p:sp>
        <p:nvSpPr>
          <p:cNvPr id="3" name="Content Placeholder 2">
            <a:extLst>
              <a:ext uri="{FF2B5EF4-FFF2-40B4-BE49-F238E27FC236}">
                <a16:creationId xmlns:a16="http://schemas.microsoft.com/office/drawing/2014/main" id="{33B6EBA1-CE4A-78D6-BAED-AF6CFCEC4EB4}"/>
              </a:ext>
            </a:extLst>
          </p:cNvPr>
          <p:cNvSpPr>
            <a:spLocks noGrp="1"/>
          </p:cNvSpPr>
          <p:nvPr>
            <p:ph idx="1"/>
          </p:nvPr>
        </p:nvSpPr>
        <p:spPr>
          <a:xfrm>
            <a:off x="484449" y="1224238"/>
            <a:ext cx="11207862" cy="5030787"/>
          </a:xfrm>
        </p:spPr>
        <p:txBody>
          <a:bodyPr>
            <a:normAutofit/>
          </a:bodyPr>
          <a:lstStyle/>
          <a:p>
            <a:pPr marL="0" indent="0">
              <a:spcAft>
                <a:spcPts val="1200"/>
              </a:spcAft>
              <a:buNone/>
            </a:pPr>
            <a:r>
              <a:rPr lang="en-US" dirty="0"/>
              <a:t>This CME Review contains the following information:</a:t>
            </a:r>
          </a:p>
          <a:p>
            <a:pPr>
              <a:spcBef>
                <a:spcPts val="600"/>
              </a:spcBef>
              <a:spcAft>
                <a:spcPts val="600"/>
              </a:spcAft>
            </a:pPr>
            <a:r>
              <a:rPr lang="en-US" sz="2200" dirty="0"/>
              <a:t>Who’s required to complete the CME Review</a:t>
            </a:r>
          </a:p>
          <a:p>
            <a:pPr>
              <a:spcBef>
                <a:spcPts val="600"/>
              </a:spcBef>
              <a:spcAft>
                <a:spcPts val="600"/>
              </a:spcAft>
            </a:pPr>
            <a:r>
              <a:rPr lang="en-US" sz="2200" dirty="0"/>
              <a:t>Financial Interest Disclosure Requirements</a:t>
            </a:r>
          </a:p>
          <a:p>
            <a:pPr>
              <a:spcBef>
                <a:spcPts val="600"/>
              </a:spcBef>
              <a:spcAft>
                <a:spcPts val="600"/>
              </a:spcAft>
            </a:pPr>
            <a:r>
              <a:rPr lang="en-US" sz="2200" dirty="0"/>
              <a:t>ASCRS’ Policy on the Standards for Integrity and Independence</a:t>
            </a:r>
          </a:p>
          <a:p>
            <a:pPr marL="457200" lvl="1" indent="0">
              <a:spcBef>
                <a:spcPts val="0"/>
              </a:spcBef>
              <a:spcAft>
                <a:spcPts val="600"/>
              </a:spcAft>
              <a:buNone/>
            </a:pPr>
            <a:r>
              <a:rPr lang="en-US" sz="2000" dirty="0"/>
              <a:t>1. Ensure Content is Valid</a:t>
            </a:r>
          </a:p>
          <a:p>
            <a:pPr marL="457200" lvl="1" indent="0">
              <a:spcBef>
                <a:spcPts val="0"/>
              </a:spcBef>
              <a:spcAft>
                <a:spcPts val="600"/>
              </a:spcAft>
              <a:buNone/>
            </a:pPr>
            <a:r>
              <a:rPr lang="en-US" sz="2000" dirty="0"/>
              <a:t>2. Prevent Commercial Bias and Marketing in CME</a:t>
            </a:r>
          </a:p>
          <a:p>
            <a:pPr marL="457200" lvl="1" indent="0">
              <a:spcBef>
                <a:spcPts val="0"/>
              </a:spcBef>
              <a:spcAft>
                <a:spcPts val="600"/>
              </a:spcAft>
              <a:buNone/>
            </a:pPr>
            <a:r>
              <a:rPr lang="en-US" sz="2000" dirty="0"/>
              <a:t>3. Identify, Mitigate, and Disclose Financial Relationships</a:t>
            </a:r>
          </a:p>
          <a:p>
            <a:pPr marL="457200" lvl="1" indent="0">
              <a:spcBef>
                <a:spcPts val="0"/>
              </a:spcBef>
              <a:spcAft>
                <a:spcPts val="600"/>
              </a:spcAft>
              <a:buNone/>
            </a:pPr>
            <a:r>
              <a:rPr lang="en-US" sz="2000" dirty="0"/>
              <a:t>4. Commercial Support</a:t>
            </a:r>
          </a:p>
          <a:p>
            <a:pPr marL="457200" lvl="1" indent="0">
              <a:spcBef>
                <a:spcPts val="0"/>
              </a:spcBef>
              <a:spcAft>
                <a:spcPts val="600"/>
              </a:spcAft>
              <a:buNone/>
            </a:pPr>
            <a:r>
              <a:rPr lang="en-US" sz="2000" dirty="0"/>
              <a:t>5. Manage Ancillary Activities Offered with CME </a:t>
            </a:r>
          </a:p>
          <a:p>
            <a:pPr>
              <a:spcBef>
                <a:spcPts val="600"/>
              </a:spcBef>
              <a:spcAft>
                <a:spcPts val="600"/>
              </a:spcAft>
            </a:pPr>
            <a:r>
              <a:rPr lang="en-US" sz="2200" dirty="0"/>
              <a:t>Compliance with the Policies</a:t>
            </a:r>
          </a:p>
          <a:p>
            <a:pPr>
              <a:spcBef>
                <a:spcPts val="600"/>
              </a:spcBef>
              <a:spcAft>
                <a:spcPts val="600"/>
              </a:spcAft>
            </a:pPr>
            <a:r>
              <a:rPr lang="en-US" sz="2200" dirty="0"/>
              <a:t>Reminders</a:t>
            </a:r>
          </a:p>
          <a:p>
            <a:endParaRPr lang="en-US" dirty="0"/>
          </a:p>
          <a:p>
            <a:endParaRPr lang="en-US" dirty="0"/>
          </a:p>
        </p:txBody>
      </p:sp>
    </p:spTree>
    <p:extLst>
      <p:ext uri="{BB962C8B-B14F-4D97-AF65-F5344CB8AC3E}">
        <p14:creationId xmlns:p14="http://schemas.microsoft.com/office/powerpoint/2010/main" val="30181395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EBE9C0-1D80-3877-CB9A-C16473828BD4}"/>
              </a:ext>
            </a:extLst>
          </p:cNvPr>
          <p:cNvSpPr>
            <a:spLocks noGrp="1"/>
          </p:cNvSpPr>
          <p:nvPr>
            <p:ph type="title"/>
          </p:nvPr>
        </p:nvSpPr>
        <p:spPr/>
        <p:txBody>
          <a:bodyPr/>
          <a:lstStyle/>
          <a:p>
            <a:r>
              <a:rPr lang="en-US" dirty="0"/>
              <a:t>FACULTY CME REVIEW</a:t>
            </a:r>
          </a:p>
        </p:txBody>
      </p:sp>
      <p:sp>
        <p:nvSpPr>
          <p:cNvPr id="3" name="Content Placeholder 2">
            <a:extLst>
              <a:ext uri="{FF2B5EF4-FFF2-40B4-BE49-F238E27FC236}">
                <a16:creationId xmlns:a16="http://schemas.microsoft.com/office/drawing/2014/main" id="{26FE13A0-806F-4092-473C-0F9BF0C6DA0B}"/>
              </a:ext>
            </a:extLst>
          </p:cNvPr>
          <p:cNvSpPr>
            <a:spLocks noGrp="1"/>
          </p:cNvSpPr>
          <p:nvPr>
            <p:ph idx="1"/>
          </p:nvPr>
        </p:nvSpPr>
        <p:spPr>
          <a:xfrm>
            <a:off x="484448" y="1457738"/>
            <a:ext cx="11538777" cy="4797287"/>
          </a:xfrm>
        </p:spPr>
        <p:txBody>
          <a:bodyPr>
            <a:normAutofit/>
          </a:bodyPr>
          <a:lstStyle/>
          <a:p>
            <a:pPr marL="0" indent="0">
              <a:spcAft>
                <a:spcPts val="1200"/>
              </a:spcAft>
              <a:buNone/>
            </a:pPr>
            <a:r>
              <a:rPr lang="en-US" sz="2600" dirty="0"/>
              <a:t>Who is required to complete the ASCRS Faculty CME Review?</a:t>
            </a:r>
          </a:p>
          <a:p>
            <a:pPr lvl="1">
              <a:spcAft>
                <a:spcPts val="600"/>
              </a:spcAft>
            </a:pPr>
            <a:r>
              <a:rPr lang="en-US" sz="2200" dirty="0"/>
              <a:t>All faculty members who are in control of content for any ASCRS CME activity, including:</a:t>
            </a:r>
          </a:p>
          <a:p>
            <a:pPr lvl="2"/>
            <a:r>
              <a:rPr lang="en-US" sz="1800" dirty="0"/>
              <a:t>Planners, chairs, co-chairs, moderators, presenters, and panelists</a:t>
            </a:r>
          </a:p>
          <a:p>
            <a:pPr lvl="2"/>
            <a:r>
              <a:rPr lang="en-US" sz="1800" dirty="0"/>
              <a:t>Lead instructors and co-instructors for instructional courses</a:t>
            </a:r>
          </a:p>
          <a:p>
            <a:pPr lvl="2"/>
            <a:r>
              <a:rPr lang="en-US" sz="1800" dirty="0"/>
              <a:t>Lead authors/presenters of scientific papers</a:t>
            </a:r>
          </a:p>
          <a:p>
            <a:pPr lvl="2"/>
            <a:r>
              <a:rPr lang="en-US" sz="1800" dirty="0"/>
              <a:t>Lead authors of scientific posters</a:t>
            </a:r>
          </a:p>
          <a:p>
            <a:pPr lvl="2"/>
            <a:r>
              <a:rPr lang="en-US" sz="1800" dirty="0"/>
              <a:t>Lead creators/presenters of scientific films</a:t>
            </a:r>
          </a:p>
          <a:p>
            <a:pPr lvl="2"/>
            <a:r>
              <a:rPr lang="en-US" sz="1800" dirty="0"/>
              <a:t>Leaders of Roundtable Sessions</a:t>
            </a:r>
          </a:p>
          <a:p>
            <a:endParaRPr lang="en-US" dirty="0"/>
          </a:p>
          <a:p>
            <a:endParaRPr lang="en-US" dirty="0"/>
          </a:p>
        </p:txBody>
      </p:sp>
    </p:spTree>
    <p:extLst>
      <p:ext uri="{BB962C8B-B14F-4D97-AF65-F5344CB8AC3E}">
        <p14:creationId xmlns:p14="http://schemas.microsoft.com/office/powerpoint/2010/main" val="2680149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96C6F-693C-C9B8-A5DD-D79B29C5AFEF}"/>
              </a:ext>
            </a:extLst>
          </p:cNvPr>
          <p:cNvSpPr>
            <a:spLocks noGrp="1"/>
          </p:cNvSpPr>
          <p:nvPr>
            <p:ph type="title"/>
          </p:nvPr>
        </p:nvSpPr>
        <p:spPr/>
        <p:txBody>
          <a:bodyPr/>
          <a:lstStyle/>
          <a:p>
            <a:r>
              <a:rPr lang="en-US" dirty="0"/>
              <a:t>FACULTY CME REVIEW</a:t>
            </a:r>
          </a:p>
        </p:txBody>
      </p:sp>
      <p:sp>
        <p:nvSpPr>
          <p:cNvPr id="3" name="Content Placeholder 2">
            <a:extLst>
              <a:ext uri="{FF2B5EF4-FFF2-40B4-BE49-F238E27FC236}">
                <a16:creationId xmlns:a16="http://schemas.microsoft.com/office/drawing/2014/main" id="{4BAD65E5-A6EA-2BF6-CFCF-555DDFC31D0C}"/>
              </a:ext>
            </a:extLst>
          </p:cNvPr>
          <p:cNvSpPr>
            <a:spLocks noGrp="1"/>
          </p:cNvSpPr>
          <p:nvPr>
            <p:ph idx="1"/>
          </p:nvPr>
        </p:nvSpPr>
        <p:spPr>
          <a:xfrm>
            <a:off x="484449" y="1178896"/>
            <a:ext cx="11207862" cy="5274803"/>
          </a:xfrm>
        </p:spPr>
        <p:txBody>
          <a:bodyPr>
            <a:noAutofit/>
          </a:bodyPr>
          <a:lstStyle/>
          <a:p>
            <a:pPr marL="0" indent="0">
              <a:buNone/>
            </a:pPr>
            <a:r>
              <a:rPr lang="en-US" sz="2200" b="1" u="sng" dirty="0"/>
              <a:t>Financial Interest Disclosure</a:t>
            </a:r>
          </a:p>
          <a:p>
            <a:pPr marL="0" indent="0">
              <a:lnSpc>
                <a:spcPct val="100000"/>
              </a:lnSpc>
              <a:spcBef>
                <a:spcPts val="400"/>
              </a:spcBef>
              <a:buNone/>
            </a:pPr>
            <a:r>
              <a:rPr lang="en-US" sz="1800" dirty="0"/>
              <a:t>ASCRS depends on honest and full disclosure by faculty to ensure balance, objectivity and independence in its program. All financial relationships that you’ve had in the past 24 months with </a:t>
            </a:r>
            <a:r>
              <a:rPr lang="en-US" sz="1800" u="sng" dirty="0"/>
              <a:t>ineligible companies</a:t>
            </a:r>
            <a:r>
              <a:rPr lang="en-US" sz="1800" dirty="0"/>
              <a:t> must be disclosed.</a:t>
            </a:r>
          </a:p>
          <a:p>
            <a:pPr marL="0" indent="0">
              <a:spcBef>
                <a:spcPts val="400"/>
              </a:spcBef>
              <a:buNone/>
              <a:tabLst>
                <a:tab pos="339725" algn="l"/>
              </a:tabLst>
            </a:pPr>
            <a:endParaRPr lang="en-US" sz="1400" b="1" i="1" u="sng" dirty="0"/>
          </a:p>
          <a:p>
            <a:pPr marL="0" indent="0">
              <a:spcBef>
                <a:spcPts val="400"/>
              </a:spcBef>
              <a:buNone/>
              <a:tabLst>
                <a:tab pos="339725" algn="l"/>
              </a:tabLst>
            </a:pPr>
            <a:r>
              <a:rPr lang="en-US" sz="1400" b="1" i="1" u="sng" dirty="0"/>
              <a:t>What is an ineligible company?</a:t>
            </a:r>
          </a:p>
          <a:p>
            <a:pPr marL="0" indent="0">
              <a:spcBef>
                <a:spcPts val="300"/>
              </a:spcBef>
              <a:spcAft>
                <a:spcPts val="1200"/>
              </a:spcAft>
              <a:buNone/>
              <a:tabLst>
                <a:tab pos="339725" algn="l"/>
              </a:tabLst>
            </a:pPr>
            <a:r>
              <a:rPr lang="en-US" sz="1400" dirty="0"/>
              <a:t>An Ineligible Company’s primary business is producing, marketing, selling, re-selling, or distributing healthcare products used by or on patients. Examples include: </a:t>
            </a:r>
          </a:p>
          <a:p>
            <a:pPr>
              <a:spcBef>
                <a:spcPts val="0"/>
              </a:spcBef>
              <a:spcAft>
                <a:spcPts val="300"/>
              </a:spcAft>
            </a:pPr>
            <a:r>
              <a:rPr lang="en-US" sz="1400" dirty="0"/>
              <a:t>Biomedical startups that have begun a governmental regulatory approval process</a:t>
            </a:r>
          </a:p>
          <a:p>
            <a:pPr>
              <a:spcBef>
                <a:spcPts val="0"/>
              </a:spcBef>
              <a:spcAft>
                <a:spcPts val="300"/>
              </a:spcAft>
            </a:pPr>
            <a:r>
              <a:rPr lang="en-US" sz="1400" dirty="0"/>
              <a:t>Compounding pharmacies that manufacture proprietary compounds</a:t>
            </a:r>
          </a:p>
          <a:p>
            <a:pPr>
              <a:spcBef>
                <a:spcPts val="0"/>
              </a:spcBef>
              <a:spcAft>
                <a:spcPts val="300"/>
              </a:spcAft>
            </a:pPr>
            <a:r>
              <a:rPr lang="en-US" sz="1400" dirty="0"/>
              <a:t>Device manufacturers or distributors</a:t>
            </a:r>
          </a:p>
          <a:p>
            <a:pPr>
              <a:spcBef>
                <a:spcPts val="0"/>
              </a:spcBef>
              <a:spcAft>
                <a:spcPts val="300"/>
              </a:spcAft>
            </a:pPr>
            <a:r>
              <a:rPr lang="en-US" sz="1400" dirty="0"/>
              <a:t>Diagnostic labs that sell proprietary products</a:t>
            </a:r>
          </a:p>
          <a:p>
            <a:pPr>
              <a:spcBef>
                <a:spcPts val="0"/>
              </a:spcBef>
              <a:spcAft>
                <a:spcPts val="300"/>
              </a:spcAft>
            </a:pPr>
            <a:r>
              <a:rPr lang="en-US" sz="1400" dirty="0"/>
              <a:t>Growers, distributors, manufacturers or sellers of medical foods and dietary supplements</a:t>
            </a:r>
          </a:p>
          <a:p>
            <a:pPr>
              <a:spcBef>
                <a:spcPts val="0"/>
              </a:spcBef>
              <a:spcAft>
                <a:spcPts val="300"/>
              </a:spcAft>
            </a:pPr>
            <a:r>
              <a:rPr lang="en-US" sz="1400" dirty="0"/>
              <a:t>Manufacturers of health-related wearable products</a:t>
            </a:r>
          </a:p>
          <a:p>
            <a:pPr>
              <a:spcBef>
                <a:spcPts val="0"/>
              </a:spcBef>
              <a:spcAft>
                <a:spcPts val="300"/>
              </a:spcAft>
            </a:pPr>
            <a:r>
              <a:rPr lang="en-US" sz="1400" dirty="0"/>
              <a:t>Pharmaceutical companies or distributors</a:t>
            </a:r>
          </a:p>
          <a:p>
            <a:pPr>
              <a:spcBef>
                <a:spcPts val="0"/>
              </a:spcBef>
              <a:spcAft>
                <a:spcPts val="300"/>
              </a:spcAft>
            </a:pPr>
            <a:r>
              <a:rPr lang="en-US" sz="1400" dirty="0"/>
              <a:t>Pharmacy benefit managers</a:t>
            </a:r>
          </a:p>
          <a:p>
            <a:pPr>
              <a:spcBef>
                <a:spcPts val="0"/>
              </a:spcBef>
              <a:spcAft>
                <a:spcPts val="300"/>
              </a:spcAft>
            </a:pPr>
            <a:r>
              <a:rPr lang="en-US" sz="1400" dirty="0"/>
              <a:t>Reagent manufacturers or sellers</a:t>
            </a:r>
          </a:p>
          <a:p>
            <a:pPr marL="0" indent="0">
              <a:buNone/>
            </a:pPr>
            <a:endParaRPr lang="en-US" sz="1600" dirty="0">
              <a:latin typeface="Gill Sans MT" panose="020B0502020104020203" pitchFamily="34" charset="0"/>
            </a:endParaRPr>
          </a:p>
          <a:p>
            <a:endParaRPr lang="en-US" dirty="0"/>
          </a:p>
        </p:txBody>
      </p:sp>
    </p:spTree>
    <p:extLst>
      <p:ext uri="{BB962C8B-B14F-4D97-AF65-F5344CB8AC3E}">
        <p14:creationId xmlns:p14="http://schemas.microsoft.com/office/powerpoint/2010/main" val="78482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9B5E75-DAFA-B451-BCD6-F3555D182E6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CF5F40B-AFC7-BC09-54FF-7503562BFE91}"/>
              </a:ext>
            </a:extLst>
          </p:cNvPr>
          <p:cNvSpPr>
            <a:spLocks noGrp="1"/>
          </p:cNvSpPr>
          <p:nvPr>
            <p:ph type="title"/>
          </p:nvPr>
        </p:nvSpPr>
        <p:spPr/>
        <p:txBody>
          <a:bodyPr/>
          <a:lstStyle/>
          <a:p>
            <a:r>
              <a:rPr lang="en-US" dirty="0"/>
              <a:t>FACULTY CME REVIEW</a:t>
            </a:r>
          </a:p>
        </p:txBody>
      </p:sp>
      <p:sp>
        <p:nvSpPr>
          <p:cNvPr id="3" name="Content Placeholder 2">
            <a:extLst>
              <a:ext uri="{FF2B5EF4-FFF2-40B4-BE49-F238E27FC236}">
                <a16:creationId xmlns:a16="http://schemas.microsoft.com/office/drawing/2014/main" id="{E4BBDC5E-5F5C-4236-8530-CFFAAA2D15E7}"/>
              </a:ext>
            </a:extLst>
          </p:cNvPr>
          <p:cNvSpPr>
            <a:spLocks noGrp="1"/>
          </p:cNvSpPr>
          <p:nvPr>
            <p:ph idx="1"/>
          </p:nvPr>
        </p:nvSpPr>
        <p:spPr>
          <a:xfrm>
            <a:off x="484449" y="1186453"/>
            <a:ext cx="11207862" cy="4783597"/>
          </a:xfrm>
        </p:spPr>
        <p:txBody>
          <a:bodyPr>
            <a:noAutofit/>
          </a:bodyPr>
          <a:lstStyle/>
          <a:p>
            <a:pPr marL="0" indent="0">
              <a:buNone/>
            </a:pPr>
            <a:r>
              <a:rPr lang="en-US" sz="2000" b="1" dirty="0"/>
              <a:t>Policy on the Standards for Integrity and Independence</a:t>
            </a:r>
          </a:p>
          <a:p>
            <a:pPr marL="0" indent="0">
              <a:spcBef>
                <a:spcPts val="600"/>
              </a:spcBef>
              <a:buNone/>
            </a:pPr>
            <a:r>
              <a:rPr lang="en-US" sz="1600" dirty="0">
                <a:latin typeface="Gill Sans Std" panose="020B0502020104020203"/>
              </a:rPr>
              <a:t>As an accredited provider by the Accreditation Council of Continuing Medical Education (ACCME), ASCRS must ensure balance, independence, objectivity and scientific rigor in all its activities.  The following are a list of standards that all faculty must adhere to.  The full policy can be downloaded at the end of the CME review.</a:t>
            </a:r>
          </a:p>
          <a:p>
            <a:pPr marL="0" indent="0">
              <a:spcBef>
                <a:spcPts val="1800"/>
              </a:spcBef>
              <a:buNone/>
            </a:pPr>
            <a:r>
              <a:rPr lang="en-US" sz="1800" b="1" u="sng" dirty="0">
                <a:latin typeface="Gill Sans Std" panose="020B0502020104020203"/>
              </a:rPr>
              <a:t>Standard 1: Ensure Content is Valid</a:t>
            </a:r>
          </a:p>
          <a:p>
            <a:pPr marL="0" indent="0">
              <a:spcBef>
                <a:spcPts val="600"/>
              </a:spcBef>
              <a:buNone/>
            </a:pPr>
            <a:r>
              <a:rPr lang="en-US" sz="1400" b="0" i="0" u="none" strike="noStrike" baseline="0" dirty="0">
                <a:solidFill>
                  <a:srgbClr val="000000"/>
                </a:solidFill>
                <a:latin typeface="Gill Sans Std" panose="020B0502020104020203"/>
              </a:rPr>
              <a:t>It is ASCRS’ policy that education is fair and balanced, and that clinical content of accredited educational activities supports safe and effective patient care. Therefore, the following applies:</a:t>
            </a:r>
            <a:endParaRPr lang="en-US" sz="1400" b="1" dirty="0">
              <a:latin typeface="Gill Sans Std" panose="020B0502020104020203"/>
            </a:endParaRPr>
          </a:p>
          <a:p>
            <a:r>
              <a:rPr lang="en-US" sz="1400" dirty="0">
                <a:latin typeface="Gill Sans Std" panose="020B0502020104020203"/>
              </a:rPr>
              <a:t>All recommendations for patient care in ASCRS CME activities must be based on current science, evidence and clinical reasoning.</a:t>
            </a:r>
          </a:p>
          <a:p>
            <a:r>
              <a:rPr lang="en-US" sz="1400" dirty="0">
                <a:latin typeface="Gill Sans Std" panose="020B0502020104020203"/>
              </a:rPr>
              <a:t>All scientific research referred to, reported, or used in accredited education in support or justification of a patient care recommendation will conform to the generally accepted standards of experimental design, data collection, analysis, and interpretation.</a:t>
            </a:r>
          </a:p>
          <a:p>
            <a:r>
              <a:rPr lang="en-US" sz="1400" b="0" i="0" u="none" strike="noStrike" baseline="0" dirty="0">
                <a:solidFill>
                  <a:srgbClr val="000000"/>
                </a:solidFill>
                <a:latin typeface="Gill Sans Std" panose="020B0502020104020203"/>
              </a:rPr>
              <a:t>Although accredited continuing education is an appropriate place to discuss, debate, and explore new and evolving topics, these areas will be clearly identified as such within the program and individual presentations. </a:t>
            </a:r>
          </a:p>
          <a:p>
            <a:r>
              <a:rPr lang="en-US" sz="1400" dirty="0">
                <a:latin typeface="Gill Sans Std" panose="020B0502020104020203"/>
              </a:rPr>
              <a:t>ASCRS’ CME activities will not advocate for unscientific approaches to diagnosis or therapy or promote recommendations, treatment, or manners of practicing healthcare that are determined to have risks or dangers that outweigh benefits.</a:t>
            </a:r>
          </a:p>
          <a:p>
            <a:r>
              <a:rPr lang="en-US" sz="1400" b="1" dirty="0">
                <a:latin typeface="Gill Sans Std" panose="020B0502020104020203"/>
              </a:rPr>
              <a:t>Disclosure of Unapproved/Off-Label Use: </a:t>
            </a:r>
            <a:r>
              <a:rPr lang="en-US" sz="1400" dirty="0">
                <a:latin typeface="Gill Sans Std" panose="020B0502020104020203"/>
              </a:rPr>
              <a:t>If your presentation contains the use of a drug or device that has not been approved by the U.S. Food and Drug Administration or contains an off-label use of a drug or device approved by the FDA for other uses, you </a:t>
            </a:r>
            <a:r>
              <a:rPr lang="en-US" sz="1400" b="1" i="1" dirty="0">
                <a:latin typeface="Gill Sans Std" panose="020B0502020104020203"/>
              </a:rPr>
              <a:t>must </a:t>
            </a:r>
            <a:r>
              <a:rPr lang="en-US" sz="1400" dirty="0">
                <a:latin typeface="Gill Sans Std" panose="020B0502020104020203"/>
              </a:rPr>
              <a:t>disclose that fact verbally or with a slide during the presentation.</a:t>
            </a:r>
          </a:p>
          <a:p>
            <a:pPr marL="285750" indent="-285750">
              <a:buFont typeface="Wingdings" panose="05000000000000000000" pitchFamily="2" charset="2"/>
              <a:buChar char="Ø"/>
            </a:pPr>
            <a:endParaRPr lang="en-US" sz="1400" b="1" dirty="0">
              <a:latin typeface="Gill Sans MT" panose="020B0502020104020203" pitchFamily="34" charset="0"/>
            </a:endParaRPr>
          </a:p>
        </p:txBody>
      </p:sp>
    </p:spTree>
    <p:extLst>
      <p:ext uri="{BB962C8B-B14F-4D97-AF65-F5344CB8AC3E}">
        <p14:creationId xmlns:p14="http://schemas.microsoft.com/office/powerpoint/2010/main" val="1412352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C2CFCF-5DBC-9F3E-E02E-2AEF4BC1B58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52823A0-AAE7-5158-0CCE-41EC43494AE9}"/>
              </a:ext>
            </a:extLst>
          </p:cNvPr>
          <p:cNvSpPr>
            <a:spLocks noGrp="1"/>
          </p:cNvSpPr>
          <p:nvPr>
            <p:ph type="title"/>
          </p:nvPr>
        </p:nvSpPr>
        <p:spPr/>
        <p:txBody>
          <a:bodyPr/>
          <a:lstStyle/>
          <a:p>
            <a:r>
              <a:rPr lang="en-US" dirty="0"/>
              <a:t>FACULTY CME REVIEW</a:t>
            </a:r>
          </a:p>
        </p:txBody>
      </p:sp>
      <p:sp>
        <p:nvSpPr>
          <p:cNvPr id="3" name="Content Placeholder 2">
            <a:extLst>
              <a:ext uri="{FF2B5EF4-FFF2-40B4-BE49-F238E27FC236}">
                <a16:creationId xmlns:a16="http://schemas.microsoft.com/office/drawing/2014/main" id="{DAC96199-BA3D-4AFE-5307-06C274035AE7}"/>
              </a:ext>
            </a:extLst>
          </p:cNvPr>
          <p:cNvSpPr>
            <a:spLocks noGrp="1"/>
          </p:cNvSpPr>
          <p:nvPr>
            <p:ph idx="1"/>
          </p:nvPr>
        </p:nvSpPr>
        <p:spPr>
          <a:xfrm>
            <a:off x="484449" y="1186454"/>
            <a:ext cx="11207862" cy="5068572"/>
          </a:xfrm>
        </p:spPr>
        <p:txBody>
          <a:bodyPr>
            <a:noAutofit/>
          </a:bodyPr>
          <a:lstStyle/>
          <a:p>
            <a:pPr marL="0" indent="0">
              <a:buNone/>
            </a:pPr>
            <a:r>
              <a:rPr lang="en-US" sz="1800" b="1" u="sng" dirty="0">
                <a:latin typeface="Gill Sans Std" panose="020B0502020104020203"/>
              </a:rPr>
              <a:t>Standard 2: Prevent Commercial Bias</a:t>
            </a:r>
          </a:p>
          <a:p>
            <a:pPr marL="0" indent="0">
              <a:buNone/>
            </a:pPr>
            <a:r>
              <a:rPr lang="en-US" sz="1800" dirty="0"/>
              <a:t>It is ASCRS’ policy that its CME activities protect learners from commercial bias and marketing.</a:t>
            </a:r>
          </a:p>
          <a:p>
            <a:r>
              <a:rPr lang="en-US" sz="1800" dirty="0"/>
              <a:t>All planning of CME activities are made without any influence or involvement from the owners and employees of ineligible companies.</a:t>
            </a:r>
          </a:p>
          <a:p>
            <a:r>
              <a:rPr lang="en-US" sz="1800" dirty="0"/>
              <a:t>Faculty will not actively promote or sell products or services that serve their professional or financial interests during the CME activity.</a:t>
            </a:r>
          </a:p>
          <a:p>
            <a:r>
              <a:rPr lang="en-US" sz="1800" dirty="0"/>
              <a:t>All presentations should be free of commercial bias</a:t>
            </a:r>
          </a:p>
          <a:p>
            <a:pPr lvl="1"/>
            <a:r>
              <a:rPr lang="en-US" sz="1800" dirty="0"/>
              <a:t>The use of generic names is required whenever possible</a:t>
            </a:r>
          </a:p>
          <a:p>
            <a:pPr lvl="1"/>
            <a:r>
              <a:rPr lang="en-US" sz="1800" dirty="0"/>
              <a:t>Company/Brand logos and product packaging images are not allowed.</a:t>
            </a:r>
          </a:p>
          <a:p>
            <a:pPr lvl="1"/>
            <a:r>
              <a:rPr lang="en-US" sz="1800" dirty="0"/>
              <a:t>Company slides/marketing slides are not allowed to be used.</a:t>
            </a:r>
          </a:p>
        </p:txBody>
      </p:sp>
    </p:spTree>
    <p:extLst>
      <p:ext uri="{BB962C8B-B14F-4D97-AF65-F5344CB8AC3E}">
        <p14:creationId xmlns:p14="http://schemas.microsoft.com/office/powerpoint/2010/main" val="2024161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0D58A7-D7BC-8CA3-C894-04C1BF13949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CDB98F1-F4A2-9312-D8BE-869E41AD0785}"/>
              </a:ext>
            </a:extLst>
          </p:cNvPr>
          <p:cNvSpPr>
            <a:spLocks noGrp="1"/>
          </p:cNvSpPr>
          <p:nvPr>
            <p:ph type="title"/>
          </p:nvPr>
        </p:nvSpPr>
        <p:spPr/>
        <p:txBody>
          <a:bodyPr/>
          <a:lstStyle/>
          <a:p>
            <a:r>
              <a:rPr lang="en-US" dirty="0"/>
              <a:t>FACULTY CME REVIEW</a:t>
            </a:r>
          </a:p>
        </p:txBody>
      </p:sp>
      <p:sp>
        <p:nvSpPr>
          <p:cNvPr id="3" name="Content Placeholder 2">
            <a:extLst>
              <a:ext uri="{FF2B5EF4-FFF2-40B4-BE49-F238E27FC236}">
                <a16:creationId xmlns:a16="http://schemas.microsoft.com/office/drawing/2014/main" id="{FDD7CCDD-3F2F-6174-2024-597F63547CA7}"/>
              </a:ext>
            </a:extLst>
          </p:cNvPr>
          <p:cNvSpPr>
            <a:spLocks noGrp="1"/>
          </p:cNvSpPr>
          <p:nvPr>
            <p:ph idx="1"/>
          </p:nvPr>
        </p:nvSpPr>
        <p:spPr>
          <a:xfrm>
            <a:off x="484449" y="1186454"/>
            <a:ext cx="11207862" cy="5289916"/>
          </a:xfrm>
        </p:spPr>
        <p:txBody>
          <a:bodyPr>
            <a:noAutofit/>
          </a:bodyPr>
          <a:lstStyle/>
          <a:p>
            <a:pPr marL="0" indent="0">
              <a:buNone/>
            </a:pPr>
            <a:r>
              <a:rPr lang="en-US" sz="1800" b="1" u="sng" dirty="0"/>
              <a:t>Standard 3: Identify, Mitigate, and Disclose Financial Relationships</a:t>
            </a:r>
          </a:p>
          <a:p>
            <a:pPr marL="0" indent="0">
              <a:buNone/>
            </a:pPr>
            <a:r>
              <a:rPr lang="en-US" sz="1600" dirty="0"/>
              <a:t>It is ASCRS’ policy that all financial relationships between individuals in control of content and ineligible companies are managed so that there is no commercial bias in the education.</a:t>
            </a:r>
          </a:p>
          <a:p>
            <a:r>
              <a:rPr lang="en-US" sz="1600" dirty="0"/>
              <a:t>ASCRS will collect information from all individuals in control of content about all their financial relationships.</a:t>
            </a:r>
          </a:p>
          <a:p>
            <a:r>
              <a:rPr lang="en-US" sz="1600" dirty="0"/>
              <a:t>ASCRS will exclude owners or employees of ineligible companies from controlling content or participating in CME activities unless one of three exceptions are met:</a:t>
            </a:r>
          </a:p>
          <a:p>
            <a:pPr lvl="1"/>
            <a:r>
              <a:rPr lang="en-US" sz="1400" dirty="0"/>
              <a:t>When the content of the activity is not related to the business lines of their employer/company.</a:t>
            </a:r>
          </a:p>
          <a:p>
            <a:pPr lvl="1"/>
            <a:r>
              <a:rPr lang="en-US" sz="1400" dirty="0"/>
              <a:t>When the content of the accredited activity is limited to basic science research, such as pre-clinical research and drug discovery, or the methodologies of research, and they do not make care recommendations.</a:t>
            </a:r>
          </a:p>
          <a:p>
            <a:pPr lvl="1"/>
            <a:r>
              <a:rPr lang="en-US" sz="1400" dirty="0"/>
              <a:t>When they are participating as technicians to teach the safe and proper use of medical devices, and do not recommend whether or when a device is used.</a:t>
            </a:r>
          </a:p>
          <a:p>
            <a:r>
              <a:rPr lang="en-US" sz="1800" dirty="0"/>
              <a:t>All faculty are </a:t>
            </a:r>
            <a:r>
              <a:rPr lang="en-US" sz="1800" b="1" i="1" dirty="0"/>
              <a:t>required</a:t>
            </a:r>
            <a:r>
              <a:rPr lang="en-US" sz="1800" dirty="0"/>
              <a:t> to submit a Financial Interest Disclosure through the disclosure system.</a:t>
            </a:r>
          </a:p>
          <a:p>
            <a:r>
              <a:rPr lang="en-US" sz="1600" dirty="0"/>
              <a:t>ASCRS will review financial relationships to determine whether those reported relationships are relevant or not.</a:t>
            </a:r>
          </a:p>
          <a:p>
            <a:r>
              <a:rPr lang="en-US" sz="1600" dirty="0"/>
              <a:t>ASCRS will mitigate relevant financial relationships to prevent individuals from inserting commercial bias into content.</a:t>
            </a:r>
          </a:p>
          <a:p>
            <a:pPr marL="0" indent="0">
              <a:buNone/>
            </a:pPr>
            <a:endParaRPr lang="en-US" sz="1800" dirty="0"/>
          </a:p>
          <a:p>
            <a:pPr marL="285750" indent="-285750">
              <a:buFont typeface="Wingdings" panose="05000000000000000000" pitchFamily="2" charset="2"/>
              <a:buChar char="Ø"/>
            </a:pPr>
            <a:endParaRPr lang="en-US" sz="1800" b="1" dirty="0">
              <a:latin typeface="Gill Sans MT" panose="020B0502020104020203" pitchFamily="34" charset="0"/>
            </a:endParaRPr>
          </a:p>
          <a:p>
            <a:endParaRPr lang="en-US" dirty="0"/>
          </a:p>
        </p:txBody>
      </p:sp>
    </p:spTree>
    <p:extLst>
      <p:ext uri="{BB962C8B-B14F-4D97-AF65-F5344CB8AC3E}">
        <p14:creationId xmlns:p14="http://schemas.microsoft.com/office/powerpoint/2010/main" val="26098672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F57763-6736-5E64-85AF-138B69103F2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0370B54-47A8-EE87-E0F7-BACF1B8F1068}"/>
              </a:ext>
            </a:extLst>
          </p:cNvPr>
          <p:cNvSpPr>
            <a:spLocks noGrp="1"/>
          </p:cNvSpPr>
          <p:nvPr>
            <p:ph type="title"/>
          </p:nvPr>
        </p:nvSpPr>
        <p:spPr/>
        <p:txBody>
          <a:bodyPr/>
          <a:lstStyle/>
          <a:p>
            <a:r>
              <a:rPr lang="en-US" dirty="0"/>
              <a:t>FACULTY CME REVIEW</a:t>
            </a:r>
          </a:p>
        </p:txBody>
      </p:sp>
      <p:sp>
        <p:nvSpPr>
          <p:cNvPr id="3" name="Content Placeholder 2">
            <a:extLst>
              <a:ext uri="{FF2B5EF4-FFF2-40B4-BE49-F238E27FC236}">
                <a16:creationId xmlns:a16="http://schemas.microsoft.com/office/drawing/2014/main" id="{DCF5F902-6087-65AB-CE28-B19598E51CF1}"/>
              </a:ext>
            </a:extLst>
          </p:cNvPr>
          <p:cNvSpPr>
            <a:spLocks noGrp="1"/>
          </p:cNvSpPr>
          <p:nvPr>
            <p:ph idx="1"/>
          </p:nvPr>
        </p:nvSpPr>
        <p:spPr>
          <a:xfrm>
            <a:off x="484449" y="1186454"/>
            <a:ext cx="11207862" cy="5289916"/>
          </a:xfrm>
        </p:spPr>
        <p:txBody>
          <a:bodyPr>
            <a:noAutofit/>
          </a:bodyPr>
          <a:lstStyle/>
          <a:p>
            <a:pPr marL="0" indent="0">
              <a:buNone/>
            </a:pPr>
            <a:r>
              <a:rPr lang="en-US" sz="1800" b="1" u="sng" dirty="0"/>
              <a:t>Standard 4: Commercial Support</a:t>
            </a:r>
          </a:p>
          <a:p>
            <a:pPr marL="0" indent="0">
              <a:buNone/>
            </a:pPr>
            <a:r>
              <a:rPr lang="en-US" sz="1600" dirty="0"/>
              <a:t>ASCRS may receive commercial support from ineligible companies in support of some CME activities. </a:t>
            </a:r>
          </a:p>
          <a:p>
            <a:r>
              <a:rPr lang="en-US" sz="1600" dirty="0"/>
              <a:t>Faculty may not receive travel expense reimbursement, honoraria, or other compensation directly from an ineligible company for participation in CME activities.</a:t>
            </a:r>
          </a:p>
          <a:p>
            <a:pPr marL="0" indent="0">
              <a:spcBef>
                <a:spcPts val="1800"/>
              </a:spcBef>
              <a:buNone/>
            </a:pPr>
            <a:r>
              <a:rPr lang="en-US" sz="1800" b="1" u="sng" dirty="0"/>
              <a:t>Standard 5: Manage Ancillary Activities Offered with CME</a:t>
            </a:r>
          </a:p>
          <a:p>
            <a:pPr marL="0" indent="0">
              <a:buNone/>
            </a:pPr>
            <a:r>
              <a:rPr lang="en-US" sz="1600" dirty="0"/>
              <a:t>ASCRS may have non-accredited activities take place at the same time as CME activities and the learners must be able to distinguish between the two. The following will apply:</a:t>
            </a:r>
          </a:p>
          <a:p>
            <a:r>
              <a:rPr lang="en-US" sz="1600" dirty="0"/>
              <a:t>Non-accredited education must </a:t>
            </a:r>
            <a:r>
              <a:rPr lang="en-US" sz="1600" b="1" i="1" dirty="0"/>
              <a:t>not</a:t>
            </a:r>
            <a:r>
              <a:rPr lang="en-US" sz="1600" dirty="0"/>
              <a:t> occur in the educational space 30 minutes before or after a CME activity.</a:t>
            </a:r>
          </a:p>
          <a:p>
            <a:r>
              <a:rPr lang="en-US" sz="1600" dirty="0"/>
              <a:t>Ineligible companies may not interfere with the presentation of the CME activity or influence any decisions related to the planning and delivery of the CME activity. </a:t>
            </a:r>
          </a:p>
          <a:p>
            <a:pPr lvl="1"/>
            <a:r>
              <a:rPr lang="en-US" sz="1600" dirty="0"/>
              <a:t>If an ineligible company approaches a faculty member to distribute materials or share content during a CME activity, the faculty member must notify ASCRS as soon as possible.</a:t>
            </a:r>
          </a:p>
          <a:p>
            <a:r>
              <a:rPr lang="en-US" sz="1600" dirty="0"/>
              <a:t>Educational materials must not contain any marketing produced by an illegible company, including corporate or product logos, trade names, or product group messages.</a:t>
            </a:r>
          </a:p>
          <a:p>
            <a:pPr marL="0" indent="0">
              <a:buNone/>
            </a:pPr>
            <a:endParaRPr lang="en-US" sz="1800" dirty="0"/>
          </a:p>
          <a:p>
            <a:pPr marL="285750" indent="-285750">
              <a:buFont typeface="Wingdings" panose="05000000000000000000" pitchFamily="2" charset="2"/>
              <a:buChar char="Ø"/>
            </a:pPr>
            <a:endParaRPr lang="en-US" sz="1800" b="1" dirty="0">
              <a:latin typeface="Gill Sans MT" panose="020B0502020104020203" pitchFamily="34" charset="0"/>
            </a:endParaRPr>
          </a:p>
          <a:p>
            <a:endParaRPr lang="en-US" dirty="0"/>
          </a:p>
        </p:txBody>
      </p:sp>
    </p:spTree>
    <p:extLst>
      <p:ext uri="{BB962C8B-B14F-4D97-AF65-F5344CB8AC3E}">
        <p14:creationId xmlns:p14="http://schemas.microsoft.com/office/powerpoint/2010/main" val="31796909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F3A4F1-AABE-275D-F3B6-176457F976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DE61FC6-4820-0573-96D0-0AC60BEB9083}"/>
              </a:ext>
            </a:extLst>
          </p:cNvPr>
          <p:cNvSpPr>
            <a:spLocks noGrp="1"/>
          </p:cNvSpPr>
          <p:nvPr>
            <p:ph type="title"/>
          </p:nvPr>
        </p:nvSpPr>
        <p:spPr/>
        <p:txBody>
          <a:bodyPr/>
          <a:lstStyle/>
          <a:p>
            <a:r>
              <a:rPr lang="en-US" dirty="0"/>
              <a:t>FACULTY CME REVIEW</a:t>
            </a:r>
          </a:p>
        </p:txBody>
      </p:sp>
      <p:sp>
        <p:nvSpPr>
          <p:cNvPr id="3" name="Content Placeholder 2">
            <a:extLst>
              <a:ext uri="{FF2B5EF4-FFF2-40B4-BE49-F238E27FC236}">
                <a16:creationId xmlns:a16="http://schemas.microsoft.com/office/drawing/2014/main" id="{E5D1C3A2-809D-DDE6-F663-A8630C18D47A}"/>
              </a:ext>
            </a:extLst>
          </p:cNvPr>
          <p:cNvSpPr>
            <a:spLocks noGrp="1"/>
          </p:cNvSpPr>
          <p:nvPr>
            <p:ph idx="1"/>
          </p:nvPr>
        </p:nvSpPr>
        <p:spPr>
          <a:xfrm>
            <a:off x="484449" y="1186454"/>
            <a:ext cx="11207862" cy="5002749"/>
          </a:xfrm>
        </p:spPr>
        <p:txBody>
          <a:bodyPr>
            <a:noAutofit/>
          </a:bodyPr>
          <a:lstStyle/>
          <a:p>
            <a:pPr marL="0" indent="0">
              <a:buNone/>
            </a:pPr>
            <a:r>
              <a:rPr lang="en-US" sz="1800" b="1" u="sng" dirty="0"/>
              <a:t>CME Activity Reminders:</a:t>
            </a:r>
            <a:endParaRPr lang="en-US" sz="1600" dirty="0"/>
          </a:p>
          <a:p>
            <a:r>
              <a:rPr lang="en-US" sz="1600" dirty="0"/>
              <a:t>All </a:t>
            </a:r>
            <a:r>
              <a:rPr lang="en-US" sz="1600" b="1" dirty="0"/>
              <a:t>presentations</a:t>
            </a:r>
            <a:r>
              <a:rPr lang="en-US" sz="1600" dirty="0"/>
              <a:t> should be free of commercial bias</a:t>
            </a:r>
          </a:p>
          <a:p>
            <a:pPr lvl="1"/>
            <a:r>
              <a:rPr lang="en-US" sz="1600" dirty="0"/>
              <a:t>The use of generic names is required whenever possible</a:t>
            </a:r>
          </a:p>
          <a:p>
            <a:pPr lvl="1"/>
            <a:r>
              <a:rPr lang="en-US" sz="1600" dirty="0"/>
              <a:t>Company/Brand logos and product packaging images are not allowed.</a:t>
            </a:r>
          </a:p>
          <a:p>
            <a:pPr lvl="1"/>
            <a:r>
              <a:rPr lang="en-US" sz="1600" dirty="0"/>
              <a:t>Company slides/marketing slides are not allowed.</a:t>
            </a:r>
            <a:endParaRPr lang="en-US" sz="1600" dirty="0">
              <a:latin typeface="Gill Sans Std" panose="020B0502020104020203"/>
            </a:endParaRPr>
          </a:p>
          <a:p>
            <a:r>
              <a:rPr lang="en-US" sz="1600" b="1" dirty="0">
                <a:latin typeface="Gill Sans Std" panose="020B0502020104020203"/>
              </a:rPr>
              <a:t>Disclosure of Unapproved/Off-Label Use: </a:t>
            </a:r>
            <a:r>
              <a:rPr lang="en-US" sz="1600" dirty="0">
                <a:latin typeface="Gill Sans Std" panose="020B0502020104020203"/>
              </a:rPr>
              <a:t>If your presentation contains the use of a drug or device that has not been approved by the U.S. Food and Drug Administration or contains an off-label use of a drug or device approved by the FDA for other uses, you </a:t>
            </a:r>
            <a:r>
              <a:rPr lang="en-US" sz="1600" b="1" i="1" dirty="0">
                <a:latin typeface="Gill Sans Std" panose="020B0502020104020203"/>
              </a:rPr>
              <a:t>must </a:t>
            </a:r>
            <a:r>
              <a:rPr lang="en-US" sz="1600" dirty="0">
                <a:latin typeface="Gill Sans Std" panose="020B0502020104020203"/>
              </a:rPr>
              <a:t>disclose that fact verbally or with a slide during the presentation.</a:t>
            </a:r>
            <a:endParaRPr lang="en-US" sz="1600" b="1" dirty="0">
              <a:latin typeface="Gill Sans Std" panose="020B0502020104020203"/>
            </a:endParaRPr>
          </a:p>
          <a:p>
            <a:r>
              <a:rPr lang="en-US" sz="1600" b="1" dirty="0">
                <a:latin typeface="Gill Sans Std" panose="020B0502020104020203"/>
              </a:rPr>
              <a:t>Policy on Direct Reimbursement or Payment from an Ineligible Entity: </a:t>
            </a:r>
            <a:r>
              <a:rPr lang="en-US" sz="1600" dirty="0">
                <a:latin typeface="Gill Sans Std" panose="020B0502020104020203"/>
              </a:rPr>
              <a:t>Faculty are reminded that they may not receive travel expense reimbursement, honoraria, or other compensation directly from an ophthalmic commercial interest for participation within CME activities.</a:t>
            </a:r>
          </a:p>
        </p:txBody>
      </p:sp>
    </p:spTree>
    <p:extLst>
      <p:ext uri="{BB962C8B-B14F-4D97-AF65-F5344CB8AC3E}">
        <p14:creationId xmlns:p14="http://schemas.microsoft.com/office/powerpoint/2010/main" val="2207534342"/>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398</TotalTime>
  <Words>1403</Words>
  <Application>Microsoft Office PowerPoint</Application>
  <PresentationFormat>Widescreen</PresentationFormat>
  <Paragraphs>97</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Gill Sans MT</vt:lpstr>
      <vt:lpstr>Gill Sans Std</vt:lpstr>
      <vt:lpstr>Wingdings</vt:lpstr>
      <vt:lpstr>1_Office Theme</vt:lpstr>
      <vt:lpstr>FACULTY CME REVIEW May 2025</vt:lpstr>
      <vt:lpstr>FACULTY CME REVIEW</vt:lpstr>
      <vt:lpstr>FACULTY CME REVIEW</vt:lpstr>
      <vt:lpstr>FACULTY CME REVIEW</vt:lpstr>
      <vt:lpstr>FACULTY CME REVIEW</vt:lpstr>
      <vt:lpstr>FACULTY CME REVIEW</vt:lpstr>
      <vt:lpstr>FACULTY CME REVIEW</vt:lpstr>
      <vt:lpstr>FACULTY CME REVIEW</vt:lpstr>
      <vt:lpstr>FACULTY CME REVIEW</vt:lpstr>
      <vt:lpstr>FACULTY CME REVIEW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Angela Nichols</dc:creator>
  <cp:lastModifiedBy>Kim Mangan</cp:lastModifiedBy>
  <cp:revision>3</cp:revision>
  <dcterms:created xsi:type="dcterms:W3CDTF">2024-10-08T21:23:48Z</dcterms:created>
  <dcterms:modified xsi:type="dcterms:W3CDTF">2025-05-28T17:13:55Z</dcterms:modified>
</cp:coreProperties>
</file>