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2" r:id="rId2"/>
  </p:sldMasterIdLst>
  <p:notesMasterIdLst>
    <p:notesMasterId r:id="rId47"/>
  </p:notesMasterIdLst>
  <p:sldIdLst>
    <p:sldId id="256" r:id="rId3"/>
    <p:sldId id="447" r:id="rId4"/>
    <p:sldId id="445" r:id="rId5"/>
    <p:sldId id="448" r:id="rId6"/>
    <p:sldId id="449" r:id="rId7"/>
    <p:sldId id="450" r:id="rId8"/>
    <p:sldId id="451" r:id="rId9"/>
    <p:sldId id="452" r:id="rId10"/>
    <p:sldId id="453" r:id="rId11"/>
    <p:sldId id="493" r:id="rId12"/>
    <p:sldId id="490" r:id="rId13"/>
    <p:sldId id="454" r:id="rId14"/>
    <p:sldId id="492" r:id="rId15"/>
    <p:sldId id="494" r:id="rId16"/>
    <p:sldId id="455" r:id="rId17"/>
    <p:sldId id="495" r:id="rId18"/>
    <p:sldId id="496" r:id="rId19"/>
    <p:sldId id="497" r:id="rId20"/>
    <p:sldId id="501" r:id="rId21"/>
    <p:sldId id="502" r:id="rId22"/>
    <p:sldId id="498" r:id="rId23"/>
    <p:sldId id="503" r:id="rId24"/>
    <p:sldId id="456" r:id="rId25"/>
    <p:sldId id="504" r:id="rId26"/>
    <p:sldId id="505" r:id="rId27"/>
    <p:sldId id="506" r:id="rId28"/>
    <p:sldId id="507" r:id="rId29"/>
    <p:sldId id="508" r:id="rId30"/>
    <p:sldId id="509" r:id="rId31"/>
    <p:sldId id="510" r:id="rId32"/>
    <p:sldId id="511" r:id="rId33"/>
    <p:sldId id="512" r:id="rId34"/>
    <p:sldId id="513" r:id="rId35"/>
    <p:sldId id="514" r:id="rId36"/>
    <p:sldId id="515" r:id="rId37"/>
    <p:sldId id="516" r:id="rId38"/>
    <p:sldId id="517" r:id="rId39"/>
    <p:sldId id="518" r:id="rId40"/>
    <p:sldId id="461" r:id="rId41"/>
    <p:sldId id="462" r:id="rId42"/>
    <p:sldId id="463" r:id="rId43"/>
    <p:sldId id="464" r:id="rId44"/>
    <p:sldId id="519" r:id="rId45"/>
    <p:sldId id="446" r:id="rId46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C"/>
    <a:srgbClr val="A88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7"/>
    <p:restoredTop sz="91451"/>
  </p:normalViewPr>
  <p:slideViewPr>
    <p:cSldViewPr>
      <p:cViewPr varScale="1">
        <p:scale>
          <a:sx n="164" d="100"/>
          <a:sy n="164" d="100"/>
        </p:scale>
        <p:origin x="592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62AFF97-DF99-5B4F-9BEB-FA6F64AC0C99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0160602-A456-E84E-8639-3FA0710A5879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79F867B-C4CB-0545-8738-B7FB549D9479}" type="slidenum">
              <a:rPr lang="en-US" altLang="x-none" sz="1200">
                <a:latin typeface="Calibri" charset="0"/>
              </a:rPr>
              <a:pPr eaLnBrk="1" hangingPunct="1"/>
              <a:t>1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60602-A456-E84E-8639-3FA0710A5879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414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60602-A456-E84E-8639-3FA0710A5879}" type="slidenum">
              <a:rPr lang="en-US" altLang="x-none" smtClean="0"/>
              <a:pPr/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828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60602-A456-E84E-8639-3FA0710A5879}" type="slidenum">
              <a:rPr lang="en-US" altLang="x-none" smtClean="0"/>
              <a:pPr/>
              <a:t>27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52054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60602-A456-E84E-8639-3FA0710A5879}" type="slidenum">
              <a:rPr lang="en-US" altLang="x-none" smtClean="0"/>
              <a:pPr/>
              <a:t>34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1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7980 PPT Title Slide r1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329"/>
          <a:stretch>
            <a:fillRect/>
          </a:stretch>
        </p:blipFill>
        <p:spPr bwMode="auto">
          <a:xfrm>
            <a:off x="0" y="-12700"/>
            <a:ext cx="914400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7241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329887-F6A2-9348-8486-671ABD1DC4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95" y="4629150"/>
            <a:ext cx="2677295" cy="18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7A488-533E-4B4C-9150-8C883227DC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07" y="4825959"/>
            <a:ext cx="1434662" cy="1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081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B60834-8AE1-FF4D-A1BB-9A95665561C3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E0882-6648-C740-86E4-1EA7D8917D2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1722118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1C58CD-73F3-9343-8EB7-2860E6540BBE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176B2-E5EC-4246-95F0-C9D4806CF3D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568223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406BAD-A53B-BC4A-8C66-EE859D3342E2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E6B2D-DF51-B04D-8164-FFD71034AF9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546721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88" y="201216"/>
            <a:ext cx="7662862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0688" y="1132285"/>
            <a:ext cx="4157662" cy="3527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0751" y="1132285"/>
            <a:ext cx="4157663" cy="1706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0751" y="2952751"/>
            <a:ext cx="4157663" cy="1707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17745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132279-02C1-D74B-B48D-A71842EF7879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2BDF-62B2-3043-9FF7-66D75A99F9C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8821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98B39-FD6C-DF4D-83CC-69760C69B2A9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A631E-70CF-1847-9E42-2A68434014E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409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F16DD4-E5AB-F648-A2CD-E3A5C73C0E6C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33B89-0C9E-F44C-9B13-ECB428FA535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7683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95F9FB-A293-824A-981B-0B47A5C88863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5C61D-E716-4149-A2CC-B83D0E562FC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704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DA8CE8-A80C-9D46-A91D-AA3005350EC0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840C1-B1AA-2148-A62E-3A489B02D41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77922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1D999E-02EF-F54D-BEDA-E6B3E8453BCE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4213C-21C7-E94F-9A85-B7C8742ECDA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6865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7980 PPT Title Slide r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6"/>
          <a:stretch>
            <a:fillRect/>
          </a:stretch>
        </p:blipFill>
        <p:spPr bwMode="auto">
          <a:xfrm>
            <a:off x="0" y="0"/>
            <a:ext cx="9144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6E549-4B9D-1444-B653-0C995BD22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95" y="4629150"/>
            <a:ext cx="2677295" cy="18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FB2ED-A8FB-B948-BF68-3DC61A5DAB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07" y="4825959"/>
            <a:ext cx="1434662" cy="1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6168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662D60-4479-2349-BE1D-5562E2A1AB2B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F9A3D-22A9-D347-8967-1130B8EA19D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63059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6AE5CA-2F87-7940-BC36-BBE93E1ACF8D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98B1-4C99-824D-A15A-E59C5EEB587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35678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BF39E3-6EEB-564C-91B3-E812447DE07B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D8812-D133-024F-B09A-8B68EB18F56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09176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B05AAC-D527-D44C-8161-FB3722E4C390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1D844-0313-674E-AE10-D9CB3430894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5282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FB5A00-A972-E447-A860-29E583883F85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19860-CBF1-0748-8920-74118E6D296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1635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HEI-background-no-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00151"/>
            <a:ext cx="8229600" cy="339447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buClr>
                <a:srgbClr val="002B5C"/>
              </a:buClr>
              <a:buFont typeface="Wingdings" pitchFamily="2" charset="2"/>
              <a:buChar char="§"/>
              <a:defRPr sz="3200">
                <a:latin typeface="Arial" pitchFamily="34" charset="0"/>
                <a:cs typeface="Arial" pitchFamily="34" charset="0"/>
              </a:defRPr>
            </a:lvl1pPr>
            <a:lvl2pPr marL="630238" indent="-282575">
              <a:spcBef>
                <a:spcPts val="600"/>
              </a:spcBef>
              <a:spcAft>
                <a:spcPts val="600"/>
              </a:spcAft>
              <a:buClr>
                <a:srgbClr val="A88C25"/>
              </a:buClr>
              <a:buFont typeface="Wingdings" pitchFamily="2" charset="2"/>
              <a:buChar char="§"/>
              <a:defRPr sz="2800">
                <a:latin typeface="Arial" pitchFamily="34" charset="0"/>
                <a:cs typeface="Arial" pitchFamily="34" charset="0"/>
              </a:defRPr>
            </a:lvl2pPr>
            <a:lvl3pPr marL="969963" indent="-339725">
              <a:spcBef>
                <a:spcPts val="600"/>
              </a:spcBef>
              <a:spcAft>
                <a:spcPts val="600"/>
              </a:spcAft>
              <a:buClr>
                <a:srgbClr val="002B5C"/>
              </a:buClr>
              <a:buFont typeface="Arial" pitchFamily="34" charset="0"/>
              <a:buChar char="–"/>
              <a:defRPr sz="2400">
                <a:latin typeface="Arial" pitchFamily="34" charset="0"/>
                <a:cs typeface="Arial" pitchFamily="34" charset="0"/>
              </a:defRPr>
            </a:lvl3pPr>
            <a:lvl4pPr marL="1316038" indent="-346075">
              <a:spcBef>
                <a:spcPts val="600"/>
              </a:spcBef>
              <a:spcAft>
                <a:spcPts val="600"/>
              </a:spcAft>
              <a:buClr>
                <a:srgbClr val="002B5C"/>
              </a:buClr>
              <a:defRPr sz="2400"/>
            </a:lvl4pPr>
            <a:lvl5pPr marL="1600200" indent="-284163">
              <a:spcBef>
                <a:spcPts val="600"/>
              </a:spcBef>
              <a:spcAft>
                <a:spcPts val="600"/>
              </a:spcAft>
              <a:buClr>
                <a:srgbClr val="002B5C"/>
              </a:buClr>
              <a:buFont typeface="Wingdings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53461-13F1-8C47-811D-DE98126AEB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95" y="4781550"/>
            <a:ext cx="2677295" cy="18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BD45E-BB8B-ED4F-B338-05DCB91C71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" y="4749222"/>
            <a:ext cx="1434662" cy="1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312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HEI-background-no-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CF3907-9052-FE4E-97C7-0F71BD1B9758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6792A-71F8-3345-BD80-8BF232FB1C45}" type="slidenum">
              <a:rPr lang="en-US" altLang="x-none"/>
              <a:pPr/>
              <a:t>‹#›</a:t>
            </a:fld>
            <a:endParaRPr lang="en-US" alt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851FF-BB3B-F74F-B6AC-A493C508BD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95" y="4781550"/>
            <a:ext cx="2677295" cy="18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9C493-4F56-2E4A-B058-3B05682B32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" y="4749222"/>
            <a:ext cx="1434662" cy="1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5342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C87E4-A153-134B-8BA3-68E5E8B147A0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53139-DCE4-9649-8CAB-90FF9860A56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095893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E33BC2-6632-AD4C-976F-B68792CC0B52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B2B1D-BABD-C04C-BC37-2CC3EE1FCB0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338909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4E58D6-5FCA-1D44-B970-86A6629F1C4D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D4979-74A3-0F49-8E4C-2037B1C6EC1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6949463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D34852-561E-0D40-949F-81D667D3C342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787B2-BC48-C144-98E4-5FDB93501B0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59090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20815D-F8EE-E941-9AAC-6A3827F249F0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6D874-991E-1446-9D5D-7AFCA54E729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01446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56618BF-DC4E-A042-A730-9B9596C82A0B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B6C8D42-201F-C048-9411-646D7E765BAE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90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E530CE5-E5F7-2A48-B63A-3EE75E1F9A8A}" type="datetime1">
              <a:rPr lang="en-US" altLang="x-none"/>
              <a:pPr/>
              <a:t>5/2/21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E53C60D-7254-F841-AD26-77B823B0ECF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7250"/>
            <a:ext cx="7772400" cy="1103313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Routine Dry Eye Screening for New Medication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486150"/>
            <a:ext cx="6400800" cy="571500"/>
          </a:xfrm>
        </p:spPr>
        <p:txBody>
          <a:bodyPr/>
          <a:lstStyle/>
          <a:p>
            <a:pPr algn="l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002B5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Aman Mittal, MD</a:t>
            </a:r>
          </a:p>
          <a:p>
            <a:pPr algn="l">
              <a:spcBef>
                <a:spcPct val="0"/>
              </a:spcBef>
              <a:defRPr/>
            </a:pPr>
            <a:r>
              <a:rPr lang="en-US" sz="1800" dirty="0">
                <a:solidFill>
                  <a:srgbClr val="A88C2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Cornea and Refractive Surgery Fellow</a:t>
            </a:r>
          </a:p>
          <a:p>
            <a:pPr algn="l">
              <a:spcBef>
                <a:spcPct val="0"/>
              </a:spcBef>
              <a:defRPr/>
            </a:pPr>
            <a:r>
              <a:rPr lang="en-US" sz="1800" dirty="0">
                <a:solidFill>
                  <a:srgbClr val="A88C2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Gavin Herbert Eye Institute</a:t>
            </a:r>
          </a:p>
          <a:p>
            <a:pPr algn="l">
              <a:spcBef>
                <a:spcPct val="0"/>
              </a:spcBef>
              <a:defRPr/>
            </a:pPr>
            <a:r>
              <a:rPr lang="en-US" sz="1800" dirty="0">
                <a:solidFill>
                  <a:srgbClr val="A88C2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University of California, Irvine</a:t>
            </a:r>
          </a:p>
          <a:p>
            <a:pPr algn="l">
              <a:spcBef>
                <a:spcPct val="0"/>
              </a:spcBef>
              <a:defRPr/>
            </a:pPr>
            <a:endParaRPr lang="en-US" sz="1800" dirty="0">
              <a:solidFill>
                <a:srgbClr val="A88C2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algn="l">
              <a:defRPr/>
            </a:pPr>
            <a:endParaRPr lang="en-US" dirty="0">
              <a:solidFill>
                <a:srgbClr val="A88C2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Exam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36A3626-3CC2-3E4F-82C9-522F3190F4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922109"/>
              </p:ext>
            </p:extLst>
          </p:nvPr>
        </p:nvGraphicFramePr>
        <p:xfrm>
          <a:off x="533400" y="1169670"/>
          <a:ext cx="8191500" cy="1188720"/>
        </p:xfrm>
        <a:graphic>
          <a:graphicData uri="http://schemas.openxmlformats.org/drawingml/2006/table">
            <a:tbl>
              <a:tblPr firstRow="1"/>
              <a:tblGrid>
                <a:gridCol w="160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20/40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20/40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 SPK, low tear meniscus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 SPK, low tear meniscus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22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Diagnosis/Treatment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MGD and blepharitis OU – start warm compresses and lid scrubs</a:t>
            </a: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Dry Eye OU – increase PFATs to 6x/day</a:t>
            </a:r>
          </a:p>
          <a:p>
            <a:pPr>
              <a:buFont typeface="Wingdings" charset="2"/>
              <a:buChar char="§"/>
            </a:pPr>
            <a:endParaRPr lang="en-US" altLang="x-none" sz="3000" dirty="0"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RTC 3 weeks per protocol prior to next dose</a:t>
            </a:r>
          </a:p>
          <a:p>
            <a:pPr>
              <a:buFont typeface="Wingdings" charset="2"/>
              <a:buChar char="§"/>
            </a:pPr>
            <a:endParaRPr lang="en-US" altLang="x-none" sz="30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282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1 week later…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Unscheduled visit</a:t>
            </a:r>
          </a:p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Reading vision very blurry for 2-3 days</a:t>
            </a:r>
          </a:p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Distance vision stable</a:t>
            </a:r>
          </a:p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Was to have next infusion yesterday, but held due to vision changes</a:t>
            </a:r>
          </a:p>
          <a:p>
            <a:pPr>
              <a:buFont typeface="Wingdings" charset="2"/>
              <a:buChar char="§"/>
            </a:pPr>
            <a:endParaRPr lang="en-US" altLang="x-none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654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19050"/>
            <a:ext cx="8229600" cy="857250"/>
          </a:xfrm>
        </p:spPr>
        <p:txBody>
          <a:bodyPr/>
          <a:lstStyle/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Exam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CD2D5DF-CBE4-A44F-BD36-F5888F041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37815"/>
              </p:ext>
            </p:extLst>
          </p:nvPr>
        </p:nvGraphicFramePr>
        <p:xfrm>
          <a:off x="495300" y="742950"/>
          <a:ext cx="7277100" cy="792480"/>
        </p:xfrm>
        <a:graphic>
          <a:graphicData uri="http://schemas.openxmlformats.org/drawingml/2006/table">
            <a:tbl>
              <a:tblPr firstRow="1"/>
              <a:tblGrid>
                <a:gridCol w="160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2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20/30, J3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20/25, J10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B8E34ED8-3298-C24D-B65A-FBBE78D3F108}"/>
              </a:ext>
            </a:extLst>
          </p:cNvPr>
          <p:cNvSpPr txBox="1">
            <a:spLocks/>
          </p:cNvSpPr>
          <p:nvPr/>
        </p:nvSpPr>
        <p:spPr bwMode="auto">
          <a:xfrm>
            <a:off x="342900" y="14287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Manifest Refraction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110699C-064E-784C-A47C-CA3ECE3F6E0F}"/>
              </a:ext>
            </a:extLst>
          </p:cNvPr>
          <p:cNvSpPr txBox="1">
            <a:spLocks/>
          </p:cNvSpPr>
          <p:nvPr/>
        </p:nvSpPr>
        <p:spPr bwMode="auto">
          <a:xfrm>
            <a:off x="350520" y="29527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Prior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19245B4-8129-1142-8C3E-05883C87F9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999252"/>
              </p:ext>
            </p:extLst>
          </p:nvPr>
        </p:nvGraphicFramePr>
        <p:xfrm>
          <a:off x="495300" y="2190750"/>
          <a:ext cx="5600700" cy="792480"/>
        </p:xfrm>
        <a:graphic>
          <a:graphicData uri="http://schemas.openxmlformats.org/drawingml/2006/table">
            <a:tbl>
              <a:tblPr firstRow="1"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06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-0.25 +1.00 @ 040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+0.25 +0.75 @ 015</a:t>
                      </a: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C707075-32FE-0E45-ACCA-4A0E4CEAF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36662"/>
              </p:ext>
            </p:extLst>
          </p:nvPr>
        </p:nvGraphicFramePr>
        <p:xfrm>
          <a:off x="495300" y="3638550"/>
          <a:ext cx="5600700" cy="792480"/>
        </p:xfrm>
        <a:graphic>
          <a:graphicData uri="http://schemas.openxmlformats.org/drawingml/2006/table">
            <a:tbl>
              <a:tblPr firstRow="1"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06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-1.25 +0.25 @ 170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-2.00 +0.25 @ 095</a:t>
                      </a: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1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Exam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36A3626-3CC2-3E4F-82C9-522F3190F4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24102"/>
              </p:ext>
            </p:extLst>
          </p:nvPr>
        </p:nvGraphicFramePr>
        <p:xfrm>
          <a:off x="533400" y="1169670"/>
          <a:ext cx="8458200" cy="2316480"/>
        </p:xfrm>
        <a:graphic>
          <a:graphicData uri="http://schemas.openxmlformats.org/drawingml/2006/table">
            <a:tbl>
              <a:tblPr firstRow="1"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27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20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SPK inferiorly, low tear meniscus, numerous small epithelial opacities in circular pattern mid-peripherally with overlying fluorescein staining</a:t>
                      </a: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SPK inferiorly, low tear meniscus, numerous small epithelial opacities in circular pattern mid-peripherally with overlying fluorescein staining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14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se&#10;&#10;Description automatically generated">
            <a:extLst>
              <a:ext uri="{FF2B5EF4-FFF2-40B4-BE49-F238E27FC236}">
                <a16:creationId xmlns:a16="http://schemas.microsoft.com/office/drawing/2014/main" id="{EF66BD70-47BE-D240-AB9F-A1EFA5BCE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43703"/>
            <a:ext cx="47053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5DA58081-4059-DC45-BFF3-C7A3FEC6A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43703"/>
            <a:ext cx="47053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F12AB6D6-4BFC-DD43-8518-311826390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43703"/>
            <a:ext cx="47053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3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sitting&#10;&#10;Description automatically generated">
            <a:extLst>
              <a:ext uri="{FF2B5EF4-FFF2-40B4-BE49-F238E27FC236}">
                <a16:creationId xmlns:a16="http://schemas.microsoft.com/office/drawing/2014/main" id="{D2CDDC4B-FB37-2B49-851A-0BDAE2B3A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43703"/>
            <a:ext cx="47053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9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AS-OCT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9D8D9-5A4B-984E-A190-B07B87D18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42950"/>
            <a:ext cx="8039100" cy="1934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A3F30-CA82-934B-8808-7356077E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24150"/>
            <a:ext cx="8039100" cy="1935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360710-1647-0544-9BDB-6352452276B1}"/>
              </a:ext>
            </a:extLst>
          </p:cNvPr>
          <p:cNvSpPr txBox="1"/>
          <p:nvPr/>
        </p:nvSpPr>
        <p:spPr>
          <a:xfrm>
            <a:off x="2438400" y="742950"/>
            <a:ext cx="9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D8824-267B-4C47-9624-1DCE94F1C249}"/>
              </a:ext>
            </a:extLst>
          </p:cNvPr>
          <p:cNvSpPr txBox="1"/>
          <p:nvPr/>
        </p:nvSpPr>
        <p:spPr>
          <a:xfrm>
            <a:off x="2438400" y="2734330"/>
            <a:ext cx="9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163522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Disclosures</a:t>
            </a:r>
            <a:endParaRPr lang="en-US" altLang="x-none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I have no relevant financial disclosures</a:t>
            </a:r>
          </a:p>
        </p:txBody>
      </p:sp>
    </p:spTree>
    <p:extLst>
      <p:ext uri="{BB962C8B-B14F-4D97-AF65-F5344CB8AC3E}">
        <p14:creationId xmlns:p14="http://schemas.microsoft.com/office/powerpoint/2010/main" val="65410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AS-OCT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9D8D9-5A4B-984E-A190-B07B87D18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42950"/>
            <a:ext cx="8039100" cy="1934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A3F30-CA82-934B-8808-7356077E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24150"/>
            <a:ext cx="8039100" cy="1935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360710-1647-0544-9BDB-6352452276B1}"/>
              </a:ext>
            </a:extLst>
          </p:cNvPr>
          <p:cNvSpPr txBox="1"/>
          <p:nvPr/>
        </p:nvSpPr>
        <p:spPr>
          <a:xfrm>
            <a:off x="2438400" y="742950"/>
            <a:ext cx="9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D8824-267B-4C47-9624-1DCE94F1C249}"/>
              </a:ext>
            </a:extLst>
          </p:cNvPr>
          <p:cNvSpPr txBox="1"/>
          <p:nvPr/>
        </p:nvSpPr>
        <p:spPr>
          <a:xfrm>
            <a:off x="2438400" y="2734330"/>
            <a:ext cx="9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FF0681-6598-C44E-AA2E-728A785C8264}"/>
              </a:ext>
            </a:extLst>
          </p:cNvPr>
          <p:cNvSpPr/>
          <p:nvPr/>
        </p:nvSpPr>
        <p:spPr>
          <a:xfrm rot="20222230">
            <a:off x="2518169" y="1332703"/>
            <a:ext cx="1538841" cy="3842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BF67B5-E331-5743-BC6E-8C84BEEC15ED}"/>
              </a:ext>
            </a:extLst>
          </p:cNvPr>
          <p:cNvSpPr/>
          <p:nvPr/>
        </p:nvSpPr>
        <p:spPr>
          <a:xfrm rot="20222230">
            <a:off x="2449974" y="3314393"/>
            <a:ext cx="1538841" cy="37189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278857-36E3-1A41-AB5E-EE6432872CB1}"/>
              </a:ext>
            </a:extLst>
          </p:cNvPr>
          <p:cNvSpPr/>
          <p:nvPr/>
        </p:nvSpPr>
        <p:spPr>
          <a:xfrm rot="1397546">
            <a:off x="6952377" y="1177981"/>
            <a:ext cx="1419196" cy="38444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391538-8091-DF4B-807F-E7A632FD6C40}"/>
              </a:ext>
            </a:extLst>
          </p:cNvPr>
          <p:cNvSpPr/>
          <p:nvPr/>
        </p:nvSpPr>
        <p:spPr>
          <a:xfrm rot="1397546">
            <a:off x="7104777" y="3293876"/>
            <a:ext cx="1419196" cy="38444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B5B43424-4FA3-1C41-A9CC-8A13ABCC0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/>
          <a:stretch/>
        </p:blipFill>
        <p:spPr>
          <a:xfrm>
            <a:off x="1859677" y="30256"/>
            <a:ext cx="5424646" cy="4675094"/>
          </a:xfrm>
        </p:spPr>
      </p:pic>
    </p:spTree>
    <p:extLst>
      <p:ext uri="{BB962C8B-B14F-4D97-AF65-F5344CB8AC3E}">
        <p14:creationId xmlns:p14="http://schemas.microsoft.com/office/powerpoint/2010/main" val="45893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Tomography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FB8667-E45F-9245-8F35-DFEFC6DB3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95350"/>
            <a:ext cx="4224867" cy="3619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A41096-1427-774E-8C58-327EBD369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95350"/>
            <a:ext cx="4217000" cy="36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8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1527175"/>
          </a:xfrm>
        </p:spPr>
        <p:txBody>
          <a:bodyPr/>
          <a:lstStyle/>
          <a:p>
            <a:r>
              <a:rPr lang="en-US" altLang="x-none" sz="6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57302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Diagnosis/Treatment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MGD and blepharitis OU – start warm compresses and lid scrubs</a:t>
            </a: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Dry Eye OU – increase PFATs to 6x/day</a:t>
            </a: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Refractive error – hyperopic shift secondary to crystalline/cystic epithelial opacities</a:t>
            </a:r>
          </a:p>
          <a:p>
            <a:pPr>
              <a:buFont typeface="Wingdings" charset="2"/>
              <a:buChar char="§"/>
            </a:pPr>
            <a:endParaRPr lang="en-US" altLang="x-none" sz="30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44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Diagnosis/Treatment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Recommend adding </a:t>
            </a:r>
            <a:r>
              <a:rPr lang="en-US" altLang="x-none" sz="3000" dirty="0" err="1">
                <a:latin typeface="Arial" charset="0"/>
                <a:ea typeface="ＭＳ Ｐゴシック" charset="-128"/>
              </a:rPr>
              <a:t>lifitegrast</a:t>
            </a:r>
            <a:r>
              <a:rPr lang="en-US" altLang="x-none" sz="3000" dirty="0">
                <a:latin typeface="Arial" charset="0"/>
                <a:ea typeface="ＭＳ Ｐゴシック" charset="-128"/>
              </a:rPr>
              <a:t> BID OU and continuing chemotherapy</a:t>
            </a: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Patient would like to discontinue chemo due to vision changes</a:t>
            </a: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To discuss with oncologist</a:t>
            </a: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RTC 3 weeks</a:t>
            </a:r>
          </a:p>
        </p:txBody>
      </p:sp>
    </p:spTree>
    <p:extLst>
      <p:ext uri="{BB962C8B-B14F-4D97-AF65-F5344CB8AC3E}">
        <p14:creationId xmlns:p14="http://schemas.microsoft.com/office/powerpoint/2010/main" val="295334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3 weeks later…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Stopped medication after consultation with oncologist</a:t>
            </a:r>
          </a:p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Vision fluctuating, but reading vision improving</a:t>
            </a:r>
          </a:p>
          <a:p>
            <a:pPr>
              <a:buFont typeface="Wingdings" charset="2"/>
              <a:buChar char="§"/>
            </a:pPr>
            <a:endParaRPr lang="en-US" altLang="x-none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720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19050"/>
            <a:ext cx="8229600" cy="857250"/>
          </a:xfrm>
        </p:spPr>
        <p:txBody>
          <a:bodyPr/>
          <a:lstStyle/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Exam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CD2D5DF-CBE4-A44F-BD36-F5888F041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804032"/>
              </p:ext>
            </p:extLst>
          </p:nvPr>
        </p:nvGraphicFramePr>
        <p:xfrm>
          <a:off x="495300" y="742950"/>
          <a:ext cx="7277100" cy="792480"/>
        </p:xfrm>
        <a:graphic>
          <a:graphicData uri="http://schemas.openxmlformats.org/drawingml/2006/table">
            <a:tbl>
              <a:tblPr firstRow="1"/>
              <a:tblGrid>
                <a:gridCol w="160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2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20/40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20/70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B8E34ED8-3298-C24D-B65A-FBBE78D3F108}"/>
              </a:ext>
            </a:extLst>
          </p:cNvPr>
          <p:cNvSpPr txBox="1">
            <a:spLocks/>
          </p:cNvSpPr>
          <p:nvPr/>
        </p:nvSpPr>
        <p:spPr bwMode="auto">
          <a:xfrm>
            <a:off x="342900" y="14287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Manifest Refraction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110699C-064E-784C-A47C-CA3ECE3F6E0F}"/>
              </a:ext>
            </a:extLst>
          </p:cNvPr>
          <p:cNvSpPr txBox="1">
            <a:spLocks/>
          </p:cNvSpPr>
          <p:nvPr/>
        </p:nvSpPr>
        <p:spPr bwMode="auto">
          <a:xfrm>
            <a:off x="350520" y="29527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Prior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19245B4-8129-1142-8C3E-05883C87F9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5834339"/>
              </p:ext>
            </p:extLst>
          </p:nvPr>
        </p:nvGraphicFramePr>
        <p:xfrm>
          <a:off x="495300" y="2190750"/>
          <a:ext cx="5600700" cy="792480"/>
        </p:xfrm>
        <a:graphic>
          <a:graphicData uri="http://schemas.openxmlformats.org/drawingml/2006/table">
            <a:tbl>
              <a:tblPr firstRow="1"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06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-4.25 +1.25 @ 120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20/40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-4.00 +1.25 @ 015</a:t>
                      </a: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C707075-32FE-0E45-ACCA-4A0E4CEAF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837645"/>
              </p:ext>
            </p:extLst>
          </p:nvPr>
        </p:nvGraphicFramePr>
        <p:xfrm>
          <a:off x="495300" y="3638550"/>
          <a:ext cx="5600700" cy="792480"/>
        </p:xfrm>
        <a:graphic>
          <a:graphicData uri="http://schemas.openxmlformats.org/drawingml/2006/table">
            <a:tbl>
              <a:tblPr firstRow="1"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06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-0.25 +1.00 @ 040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+0.25 +0.75 @ 015</a:t>
                      </a: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81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Exam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36A3626-3CC2-3E4F-82C9-522F3190F4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826020"/>
              </p:ext>
            </p:extLst>
          </p:nvPr>
        </p:nvGraphicFramePr>
        <p:xfrm>
          <a:off x="533400" y="1169670"/>
          <a:ext cx="8191500" cy="2316480"/>
        </p:xfrm>
        <a:graphic>
          <a:graphicData uri="http://schemas.openxmlformats.org/drawingml/2006/table">
            <a:tbl>
              <a:tblPr firstRow="1"/>
              <a:tblGrid>
                <a:gridCol w="160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1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SPK inferiorly, low tear meniscus, numerous small epithelial opacities in circular pattern more centrally with overlying fluorescein staining</a:t>
                      </a: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SPK inferiorly, low tear meniscus, numerous small epithelial opacities in circular pattern more centrally with overlying fluorescein staining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36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AD9926-8690-9546-806A-BF5EFFE1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092"/>
            <a:ext cx="9144000" cy="25222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AS-OCT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D8824-267B-4C47-9624-1DCE94F1C249}"/>
              </a:ext>
            </a:extLst>
          </p:cNvPr>
          <p:cNvSpPr txBox="1"/>
          <p:nvPr/>
        </p:nvSpPr>
        <p:spPr>
          <a:xfrm>
            <a:off x="0" y="1047750"/>
            <a:ext cx="9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36269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CC: “Dry Eye Evaluation”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58 </a:t>
            </a:r>
            <a:r>
              <a:rPr lang="en-US" altLang="x-none" sz="2800" dirty="0" err="1">
                <a:latin typeface="Arial" charset="0"/>
                <a:ea typeface="ＭＳ Ｐゴシック" charset="-128"/>
              </a:rPr>
              <a:t>yo</a:t>
            </a:r>
            <a:r>
              <a:rPr lang="en-US" altLang="x-none" sz="2800" dirty="0">
                <a:latin typeface="Arial" charset="0"/>
                <a:ea typeface="ＭＳ Ｐゴシック" charset="-128"/>
              </a:rPr>
              <a:t> M presents for baseline screening exam before starting a new medication that he was told can make his dry eye worse</a:t>
            </a:r>
          </a:p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Denies any dry eye symptoms including blurry vision, burning, pain, FBS, redness, tearing OU</a:t>
            </a:r>
          </a:p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Vision stable, last eye exam 8 years ago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AD9926-8690-9546-806A-BF5EFFE1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092"/>
            <a:ext cx="9144000" cy="25222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AS-OCT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D8824-267B-4C47-9624-1DCE94F1C249}"/>
              </a:ext>
            </a:extLst>
          </p:cNvPr>
          <p:cNvSpPr txBox="1"/>
          <p:nvPr/>
        </p:nvSpPr>
        <p:spPr>
          <a:xfrm>
            <a:off x="0" y="1047750"/>
            <a:ext cx="93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BF6A66-54EF-C845-9F8B-2FDDB46BC1D3}"/>
              </a:ext>
            </a:extLst>
          </p:cNvPr>
          <p:cNvSpPr/>
          <p:nvPr/>
        </p:nvSpPr>
        <p:spPr>
          <a:xfrm rot="20623400">
            <a:off x="1719585" y="1523529"/>
            <a:ext cx="1831855" cy="47575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F9F831-605E-A548-BE34-E115C26EE475}"/>
              </a:ext>
            </a:extLst>
          </p:cNvPr>
          <p:cNvSpPr/>
          <p:nvPr/>
        </p:nvSpPr>
        <p:spPr>
          <a:xfrm rot="1061779">
            <a:off x="5664006" y="1589492"/>
            <a:ext cx="1724685" cy="47337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2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D45EC0-C143-1647-8B69-0F1B5238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895350"/>
            <a:ext cx="4218302" cy="3619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79C4C-5BED-CF41-B999-1BFA9924A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5" y="895350"/>
            <a:ext cx="4201264" cy="36190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Tomography</a:t>
            </a:r>
          </a:p>
        </p:txBody>
      </p:sp>
    </p:spTree>
    <p:extLst>
      <p:ext uri="{BB962C8B-B14F-4D97-AF65-F5344CB8AC3E}">
        <p14:creationId xmlns:p14="http://schemas.microsoft.com/office/powerpoint/2010/main" val="39728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Diagnosis/Treatment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MGD and blepharitis OU – continue warm compresses and lid scrubs</a:t>
            </a:r>
          </a:p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Dry Eye OU – continue PFATs 6x/day</a:t>
            </a:r>
          </a:p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Refractive Error – epithelial opacities moving centrally with turnover, now causing myopic shift</a:t>
            </a:r>
          </a:p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RTC 3 weeks</a:t>
            </a:r>
          </a:p>
        </p:txBody>
      </p:sp>
    </p:spTree>
    <p:extLst>
      <p:ext uri="{BB962C8B-B14F-4D97-AF65-F5344CB8AC3E}">
        <p14:creationId xmlns:p14="http://schemas.microsoft.com/office/powerpoint/2010/main" val="268163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3 weeks later…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r>
              <a:rPr lang="en-US" dirty="0"/>
              <a:t>Vision continues to fluctuate, but overall reading vision improving</a:t>
            </a:r>
          </a:p>
          <a:p>
            <a:r>
              <a:rPr lang="en-US" dirty="0"/>
              <a:t>Now on dexamethasone</a:t>
            </a:r>
          </a:p>
        </p:txBody>
      </p:sp>
    </p:spTree>
    <p:extLst>
      <p:ext uri="{BB962C8B-B14F-4D97-AF65-F5344CB8AC3E}">
        <p14:creationId xmlns:p14="http://schemas.microsoft.com/office/powerpoint/2010/main" val="117832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19050"/>
            <a:ext cx="8229600" cy="857250"/>
          </a:xfrm>
        </p:spPr>
        <p:txBody>
          <a:bodyPr/>
          <a:lstStyle/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Exam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CD2D5DF-CBE4-A44F-BD36-F5888F041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205751"/>
              </p:ext>
            </p:extLst>
          </p:nvPr>
        </p:nvGraphicFramePr>
        <p:xfrm>
          <a:off x="495300" y="742950"/>
          <a:ext cx="7277100" cy="792480"/>
        </p:xfrm>
        <a:graphic>
          <a:graphicData uri="http://schemas.openxmlformats.org/drawingml/2006/table">
            <a:tbl>
              <a:tblPr firstRow="1"/>
              <a:tblGrid>
                <a:gridCol w="160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2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20/70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20/70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B8E34ED8-3298-C24D-B65A-FBBE78D3F108}"/>
              </a:ext>
            </a:extLst>
          </p:cNvPr>
          <p:cNvSpPr txBox="1">
            <a:spLocks/>
          </p:cNvSpPr>
          <p:nvPr/>
        </p:nvSpPr>
        <p:spPr bwMode="auto">
          <a:xfrm>
            <a:off x="342900" y="14287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Manifest Refraction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110699C-064E-784C-A47C-CA3ECE3F6E0F}"/>
              </a:ext>
            </a:extLst>
          </p:cNvPr>
          <p:cNvSpPr txBox="1">
            <a:spLocks/>
          </p:cNvSpPr>
          <p:nvPr/>
        </p:nvSpPr>
        <p:spPr bwMode="auto">
          <a:xfrm>
            <a:off x="350520" y="29527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x-none" sz="3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Prior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19245B4-8129-1142-8C3E-05883C87F9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849877"/>
              </p:ext>
            </p:extLst>
          </p:nvPr>
        </p:nvGraphicFramePr>
        <p:xfrm>
          <a:off x="495300" y="2190750"/>
          <a:ext cx="5600700" cy="792480"/>
        </p:xfrm>
        <a:graphic>
          <a:graphicData uri="http://schemas.openxmlformats.org/drawingml/2006/table">
            <a:tbl>
              <a:tblPr firstRow="1"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06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-2.25 +1.00 @ 145</a:t>
                      </a: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+0.25 +0.75 @ 015</a:t>
                      </a: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20/25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C707075-32FE-0E45-ACCA-4A0E4CEAF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1330474"/>
              </p:ext>
            </p:extLst>
          </p:nvPr>
        </p:nvGraphicFramePr>
        <p:xfrm>
          <a:off x="495300" y="3638550"/>
          <a:ext cx="5600700" cy="792480"/>
        </p:xfrm>
        <a:graphic>
          <a:graphicData uri="http://schemas.openxmlformats.org/drawingml/2006/table">
            <a:tbl>
              <a:tblPr firstRow="1"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06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-4.25 +1.25 @ 120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20/40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-4.00 +1.25 @ 015</a:t>
                      </a: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14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Exam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36A3626-3CC2-3E4F-82C9-522F3190F4C4}"/>
              </a:ext>
            </a:extLst>
          </p:cNvPr>
          <p:cNvGraphicFramePr/>
          <p:nvPr/>
        </p:nvGraphicFramePr>
        <p:xfrm>
          <a:off x="533400" y="1169670"/>
          <a:ext cx="8191500" cy="2316480"/>
        </p:xfrm>
        <a:graphic>
          <a:graphicData uri="http://schemas.openxmlformats.org/drawingml/2006/table">
            <a:tbl>
              <a:tblPr firstRow="1"/>
              <a:tblGrid>
                <a:gridCol w="160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1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SPK inferiorly, low tear meniscus, numerous small epithelial opacities in circular pattern more centrally with overlying fluorescein staining</a:t>
                      </a: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SPK inferiorly, low tear meniscus, numerous small epithelial opacities in circular pattern more centrally with overlying fluorescein staining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68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888D5-1499-4F42-BDC5-F23A55D1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814" y="895350"/>
            <a:ext cx="4209437" cy="3611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169D0-1571-CC4F-B997-547148F34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2" y="895350"/>
            <a:ext cx="4218628" cy="36114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Tomography</a:t>
            </a:r>
          </a:p>
        </p:txBody>
      </p:sp>
    </p:spTree>
    <p:extLst>
      <p:ext uri="{BB962C8B-B14F-4D97-AF65-F5344CB8AC3E}">
        <p14:creationId xmlns:p14="http://schemas.microsoft.com/office/powerpoint/2010/main" val="295417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Diagnosis/Treatment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r>
              <a:rPr lang="en-US" sz="2800" dirty="0"/>
              <a:t>MGD and blepharitis OU – continue warm compresses and lid scrubs</a:t>
            </a:r>
          </a:p>
          <a:p>
            <a:r>
              <a:rPr lang="en-US" sz="2800" dirty="0"/>
              <a:t>Dry Eye OU – continue PFATs 6x/day</a:t>
            </a:r>
          </a:p>
          <a:p>
            <a:r>
              <a:rPr lang="en-US" sz="2800" dirty="0"/>
              <a:t>Refractive Error – vision improving, MRSE closer to baseline, CPM</a:t>
            </a:r>
          </a:p>
          <a:p>
            <a:r>
              <a:rPr lang="en-US" sz="2800" dirty="0"/>
              <a:t>RTC 1 month</a:t>
            </a:r>
          </a:p>
        </p:txBody>
      </p:sp>
    </p:spTree>
    <p:extLst>
      <p:ext uri="{BB962C8B-B14F-4D97-AF65-F5344CB8AC3E}">
        <p14:creationId xmlns:p14="http://schemas.microsoft.com/office/powerpoint/2010/main" val="350891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1527175"/>
          </a:xfrm>
        </p:spPr>
        <p:txBody>
          <a:bodyPr/>
          <a:lstStyle/>
          <a:p>
            <a:r>
              <a:rPr lang="en-US" altLang="x-none" sz="6000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10440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Belantamab</a:t>
            </a:r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US" altLang="x-none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mafotidin</a:t>
            </a:r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 – </a:t>
            </a:r>
            <a:r>
              <a:rPr lang="en-US" altLang="x-none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blmf</a:t>
            </a:r>
            <a:endParaRPr lang="en-US" altLang="x-none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Antibody-drug conjugate – IgG1 directed against B-cell maturation antigen (BCMA), expressed on normal B-cells and multiple myeloma cells</a:t>
            </a:r>
          </a:p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Small molecule is MMAF, a microtubule inhibitor – when antibody is bound to BCMA, MMAF is released and induces apoptosis</a:t>
            </a:r>
          </a:p>
          <a:p>
            <a:pPr>
              <a:buFont typeface="Wingdings" charset="2"/>
              <a:buChar char="§"/>
            </a:pPr>
            <a:r>
              <a:rPr lang="en-US" altLang="x-none" sz="2800" dirty="0">
                <a:latin typeface="Arial" charset="0"/>
                <a:ea typeface="ＭＳ Ｐゴシック" charset="-128"/>
              </a:rPr>
              <a:t>Approved via orphan drug designation</a:t>
            </a:r>
          </a:p>
        </p:txBody>
      </p:sp>
    </p:spTree>
    <p:extLst>
      <p:ext uri="{BB962C8B-B14F-4D97-AF65-F5344CB8AC3E}">
        <p14:creationId xmlns:p14="http://schemas.microsoft.com/office/powerpoint/2010/main" val="311998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857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PMH: Multiple myeloma, anemia, AF</a:t>
            </a:r>
          </a:p>
          <a:p>
            <a:pPr>
              <a:buFont typeface="Wingdings" charset="2"/>
              <a:buChar char="§"/>
            </a:pPr>
            <a:r>
              <a:rPr lang="en-US" altLang="x-none" dirty="0" err="1">
                <a:latin typeface="Arial" charset="0"/>
                <a:ea typeface="ＭＳ Ｐゴシック" charset="-128"/>
              </a:rPr>
              <a:t>PSHx</a:t>
            </a:r>
            <a:r>
              <a:rPr lang="en-US" altLang="x-none" dirty="0">
                <a:latin typeface="Arial" charset="0"/>
                <a:ea typeface="ＭＳ Ｐゴシック" charset="-128"/>
              </a:rPr>
              <a:t>: </a:t>
            </a:r>
            <a:r>
              <a:rPr lang="en-US" altLang="x-none" dirty="0" err="1">
                <a:latin typeface="Arial" charset="0"/>
                <a:ea typeface="ＭＳ Ｐゴシック" charset="-128"/>
              </a:rPr>
              <a:t>Portacath</a:t>
            </a:r>
            <a:r>
              <a:rPr lang="en-US" altLang="x-none" dirty="0">
                <a:latin typeface="Arial" charset="0"/>
                <a:ea typeface="ＭＳ Ｐゴシック" charset="-128"/>
              </a:rPr>
              <a:t> placement, strabismus surgery</a:t>
            </a:r>
          </a:p>
          <a:p>
            <a:pPr>
              <a:buFont typeface="Wingdings" charset="2"/>
              <a:buChar char="§"/>
            </a:pPr>
            <a:r>
              <a:rPr lang="en-US" altLang="x-none" dirty="0" err="1">
                <a:latin typeface="Arial" charset="0"/>
                <a:ea typeface="ＭＳ Ｐゴシック" charset="-128"/>
              </a:rPr>
              <a:t>POHx</a:t>
            </a:r>
            <a:r>
              <a:rPr lang="en-US" altLang="x-none" dirty="0">
                <a:latin typeface="Arial" charset="0"/>
                <a:ea typeface="ＭＳ Ｐゴシック" charset="-128"/>
              </a:rPr>
              <a:t>: Strabismus</a:t>
            </a:r>
          </a:p>
          <a:p>
            <a:pPr>
              <a:buFont typeface="Wingdings" charset="2"/>
              <a:buChar char="§"/>
            </a:pPr>
            <a:r>
              <a:rPr lang="en-US" altLang="x-none" dirty="0" err="1">
                <a:latin typeface="Arial" charset="0"/>
                <a:ea typeface="ＭＳ Ｐゴシック" charset="-128"/>
              </a:rPr>
              <a:t>SHx</a:t>
            </a:r>
            <a:r>
              <a:rPr lang="en-US" altLang="x-none" dirty="0">
                <a:latin typeface="Arial" charset="0"/>
                <a:ea typeface="ＭＳ Ｐゴシック" charset="-128"/>
              </a:rPr>
              <a:t>: +Smoking</a:t>
            </a:r>
          </a:p>
          <a:p>
            <a:pPr>
              <a:buFont typeface="Wingdings" charset="2"/>
              <a:buChar char="§"/>
            </a:pPr>
            <a:r>
              <a:rPr lang="en-US" altLang="x-none" dirty="0" err="1">
                <a:latin typeface="Arial" charset="0"/>
                <a:ea typeface="ＭＳ Ｐゴシック" charset="-128"/>
              </a:rPr>
              <a:t>FHx</a:t>
            </a:r>
            <a:r>
              <a:rPr lang="en-US" altLang="x-none" dirty="0">
                <a:latin typeface="Arial" charset="0"/>
                <a:ea typeface="ＭＳ Ｐゴシック" charset="-128"/>
              </a:rPr>
              <a:t>: No significant history</a:t>
            </a:r>
          </a:p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Allergies: NKDA</a:t>
            </a:r>
          </a:p>
          <a:p>
            <a:pPr>
              <a:buFont typeface="Wingdings" charset="2"/>
              <a:buChar char="§"/>
            </a:pPr>
            <a:endParaRPr lang="en-US" altLang="x-none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337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0000"/>
                </a:highlight>
                <a:latin typeface="Arial" charset="0"/>
                <a:ea typeface="ＭＳ Ｐゴシック" charset="-128"/>
              </a:rPr>
              <a:t>BLACK BOX WARNING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2400" dirty="0" err="1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Belantamab</a:t>
            </a:r>
            <a:r>
              <a:rPr lang="en-US" altLang="x-none" sz="2400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 caused changes in the corneal epithelium resulting in changes in vision, including severe vision loss and corneal ulcer, and symptoms, such as blurred vision and dry eyes. </a:t>
            </a:r>
            <a:r>
              <a:rPr lang="en-US" altLang="x-none" sz="2400" dirty="0">
                <a:latin typeface="Arial" charset="0"/>
                <a:ea typeface="ＭＳ Ｐゴシック" charset="-128"/>
              </a:rPr>
              <a:t>Conduct ophthalmic exams at baseline, prior to each dose, and promptly for worsening symptoms. </a:t>
            </a:r>
            <a:r>
              <a:rPr lang="en-US" altLang="x-none" sz="2400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Withhold </a:t>
            </a:r>
            <a:r>
              <a:rPr lang="en-US" altLang="x-none" sz="2400" dirty="0" err="1">
                <a:solidFill>
                  <a:srgbClr val="FF0000"/>
                </a:solidFill>
                <a:latin typeface="Arial" charset="0"/>
                <a:ea typeface="ＭＳ Ｐゴシック" charset="-128"/>
              </a:rPr>
              <a:t>Belantamab</a:t>
            </a:r>
            <a:r>
              <a:rPr lang="en-US" altLang="x-none" sz="2400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 until improvement and resume, or permanently discontinue, based on severity.</a:t>
            </a:r>
            <a:r>
              <a:rPr lang="en-US" altLang="x-none" sz="2400" dirty="0">
                <a:latin typeface="Arial" charset="0"/>
                <a:ea typeface="ＭＳ Ｐゴシック" charset="-128"/>
              </a:rPr>
              <a:t> </a:t>
            </a:r>
            <a:r>
              <a:rPr lang="en-US" altLang="x-none" sz="2400" dirty="0" err="1">
                <a:latin typeface="Arial" charset="0"/>
                <a:ea typeface="ＭＳ Ｐゴシック" charset="-128"/>
              </a:rPr>
              <a:t>Belantamab</a:t>
            </a:r>
            <a:r>
              <a:rPr lang="en-US" altLang="x-none" sz="2400" dirty="0">
                <a:latin typeface="Arial" charset="0"/>
                <a:ea typeface="ＭＳ Ｐゴシック" charset="-128"/>
              </a:rPr>
              <a:t> is available only through a restricted program, called the </a:t>
            </a:r>
            <a:r>
              <a:rPr lang="en-US" altLang="x-none" sz="2400" dirty="0" err="1">
                <a:latin typeface="Arial" charset="0"/>
                <a:ea typeface="ＭＳ Ｐゴシック" charset="-128"/>
              </a:rPr>
              <a:t>Belantamab</a:t>
            </a:r>
            <a:r>
              <a:rPr lang="en-US" altLang="x-none" sz="2400" dirty="0">
                <a:latin typeface="Arial" charset="0"/>
                <a:ea typeface="ＭＳ Ｐゴシック" charset="-128"/>
              </a:rPr>
              <a:t> REMS.</a:t>
            </a:r>
          </a:p>
          <a:p>
            <a:pPr>
              <a:buFont typeface="Wingdings" charset="2"/>
              <a:buChar char="§"/>
            </a:pPr>
            <a:endParaRPr lang="en-US" altLang="x-none" sz="2400" dirty="0"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§"/>
            </a:pPr>
            <a:endParaRPr lang="en-US" altLang="x-none" sz="24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646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68275"/>
            <a:ext cx="8229600" cy="3394075"/>
          </a:xfrm>
        </p:spPr>
        <p:txBody>
          <a:bodyPr/>
          <a:lstStyle/>
          <a:p>
            <a:r>
              <a:rPr lang="en-US" sz="2200" dirty="0"/>
              <a:t>In clinical trials, dose was reduced in effort to reduce toxicity, but was still significant (27% of patients, 1% discontinued medication)</a:t>
            </a:r>
          </a:p>
          <a:p>
            <a:r>
              <a:rPr lang="en-US" sz="2200" dirty="0"/>
              <a:t>Lyophilized subgroup (easier to transport, administer) had increased incidence of microcyst-like epithelial changes (MECs), reaching 96% after cycle 10</a:t>
            </a:r>
          </a:p>
          <a:p>
            <a:r>
              <a:rPr lang="en-US" sz="2200" dirty="0"/>
              <a:t>MECs and BCVA improved after dose delays/cessation of drug – onset of blurred vision after median 26 days, duration of median 43 days</a:t>
            </a:r>
          </a:p>
          <a:p>
            <a:r>
              <a:rPr lang="en-US" sz="2200" dirty="0"/>
              <a:t>Recommendation is to hold dose for grade 2 events, hold and then reduce dose for grade 3 events, and stop for grade 4 events</a:t>
            </a:r>
          </a:p>
        </p:txBody>
      </p:sp>
    </p:spTree>
    <p:extLst>
      <p:ext uri="{BB962C8B-B14F-4D97-AF65-F5344CB8AC3E}">
        <p14:creationId xmlns:p14="http://schemas.microsoft.com/office/powerpoint/2010/main" val="142872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473075"/>
            <a:ext cx="37338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Antibody-drug conjugates (SGN-CD19A, AGS-16M8F) including MMAF associated with epithelial keratopathy, treated with PFATs ± topical steroids with improvement</a:t>
            </a:r>
          </a:p>
          <a:p>
            <a:pPr lvl="1"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On-target – antibody-mediated delivery</a:t>
            </a:r>
          </a:p>
          <a:p>
            <a:pPr lvl="1"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Off-target – delivery of unconjugated cytotoxin</a:t>
            </a:r>
          </a:p>
          <a:p>
            <a:pPr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Focal separation between epithelium and basement membrane or direct toxicity to limbal stem cells could result in cystic pattern observed</a:t>
            </a:r>
          </a:p>
          <a:p>
            <a:pPr>
              <a:buFont typeface="Wingdings" charset="2"/>
              <a:buChar char="§"/>
            </a:pPr>
            <a:endParaRPr lang="en-US" altLang="x-none" sz="1600" dirty="0"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§"/>
            </a:pPr>
            <a:endParaRPr lang="en-US" altLang="x-none" sz="1600" dirty="0"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§"/>
            </a:pPr>
            <a:endParaRPr lang="en-US" altLang="x-none" sz="1600" dirty="0"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§"/>
            </a:pPr>
            <a:endParaRPr lang="en-US" altLang="x-none" sz="1600" dirty="0"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E994D-3547-144F-96B6-26A7DB55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21227"/>
            <a:ext cx="476922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3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C549D50-D2B6-E044-84FD-6B75196D5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9274"/>
            <a:ext cx="5298825" cy="339407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81600" y="473075"/>
            <a:ext cx="37338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Basal cells generated from limbal stem cells proliferate, differentiating into superficial layers in 7 days</a:t>
            </a:r>
          </a:p>
          <a:p>
            <a:pPr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Centripetal movement of epithelial cells in mouse models</a:t>
            </a:r>
          </a:p>
          <a:p>
            <a:pPr lvl="1"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17 </a:t>
            </a:r>
            <a:r>
              <a:rPr lang="el-GR" altLang="x-none" sz="1600" dirty="0">
                <a:latin typeface="Arial" charset="0"/>
                <a:ea typeface="ＭＳ Ｐゴシック" charset="-128"/>
              </a:rPr>
              <a:t>μ</a:t>
            </a:r>
            <a:r>
              <a:rPr lang="en-US" altLang="x-none" sz="1600" dirty="0">
                <a:latin typeface="Arial" charset="0"/>
                <a:ea typeface="ＭＳ Ｐゴシック" charset="-128"/>
              </a:rPr>
              <a:t>m/day for superficial and wing cells</a:t>
            </a:r>
          </a:p>
          <a:p>
            <a:pPr lvl="1"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26 </a:t>
            </a:r>
            <a:r>
              <a:rPr lang="el-GR" altLang="x-none" sz="1600" dirty="0">
                <a:latin typeface="Arial" charset="0"/>
                <a:ea typeface="ＭＳ Ｐゴシック" charset="-128"/>
              </a:rPr>
              <a:t>μ</a:t>
            </a:r>
            <a:r>
              <a:rPr lang="en-US" altLang="x-none" sz="1600" dirty="0">
                <a:latin typeface="Arial" charset="0"/>
                <a:ea typeface="ＭＳ Ｐゴシック" charset="-128"/>
              </a:rPr>
              <a:t>m/day for basal cells</a:t>
            </a:r>
          </a:p>
          <a:p>
            <a:pPr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Epithelial remodeling s/p PRK about 1-3 months</a:t>
            </a:r>
          </a:p>
          <a:p>
            <a:pPr>
              <a:buFont typeface="Wingdings" charset="2"/>
              <a:buChar char="§"/>
            </a:pPr>
            <a:r>
              <a:rPr lang="en-US" altLang="x-none" sz="1600" dirty="0">
                <a:latin typeface="Arial" charset="0"/>
                <a:ea typeface="ＭＳ Ｐゴシック" charset="-128"/>
              </a:rPr>
              <a:t>Median time to resolution of blurry vision in trial 43 days</a:t>
            </a:r>
          </a:p>
          <a:p>
            <a:pPr>
              <a:buFont typeface="Wingdings" charset="2"/>
              <a:buChar char="§"/>
            </a:pPr>
            <a:endParaRPr lang="en-US" altLang="x-none" sz="16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35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Thank you!</a:t>
            </a:r>
          </a:p>
        </p:txBody>
      </p:sp>
      <p:pic>
        <p:nvPicPr>
          <p:cNvPr id="30722" name="Content Placeholder 2" descr="exterior retouched garg labell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4" r="-4494"/>
          <a:stretch>
            <a:fillRect/>
          </a:stretch>
        </p:blipFill>
        <p:spPr>
          <a:xfrm>
            <a:off x="457200" y="1028700"/>
            <a:ext cx="8229600" cy="33940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Exam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CD2D5DF-CBE4-A44F-BD36-F5888F041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317520"/>
              </p:ext>
            </p:extLst>
          </p:nvPr>
        </p:nvGraphicFramePr>
        <p:xfrm>
          <a:off x="342900" y="1200150"/>
          <a:ext cx="8458200" cy="3200400"/>
        </p:xfrm>
        <a:graphic>
          <a:graphicData uri="http://schemas.openxmlformats.org/drawingml/2006/table">
            <a:tbl>
              <a:tblPr firstRow="1"/>
              <a:tblGrid>
                <a:gridCol w="160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5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20/30 +2</a:t>
                      </a:r>
                      <a:endParaRPr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20/40 -2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briskly reactive, no RAPD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briskly reactive, no RAPD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Motility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mmHg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mmHg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CVF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23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Manifest Refraction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8285CF1-B316-EE45-AAC3-19CB6C31F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868558"/>
              </p:ext>
            </p:extLst>
          </p:nvPr>
        </p:nvGraphicFramePr>
        <p:xfrm>
          <a:off x="533400" y="1307107"/>
          <a:ext cx="6629400" cy="1041862"/>
        </p:xfrm>
        <a:graphic>
          <a:graphicData uri="http://schemas.openxmlformats.org/drawingml/2006/table">
            <a:tbl>
              <a:tblPr first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93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-1.25 +0.25 @ 170</a:t>
                      </a:r>
                      <a:endParaRPr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93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-2.00 +0.25 @ 095</a:t>
                      </a:r>
                    </a:p>
                  </a:txBody>
                  <a:tcPr marL="45720" marR="45720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</a:t>
                      </a:r>
                    </a:p>
                  </a:txBody>
                  <a:tcPr marL="45720" marR="45720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00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Slit Lamp Exam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2310131-DDB4-8A40-8BC2-5D79E78A2F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316157"/>
              </p:ext>
            </p:extLst>
          </p:nvPr>
        </p:nvGraphicFramePr>
        <p:xfrm>
          <a:off x="457200" y="996950"/>
          <a:ext cx="7848600" cy="3708400"/>
        </p:xfrm>
        <a:graphic>
          <a:graphicData uri="http://schemas.openxmlformats.org/drawingml/2006/table">
            <a:tbl>
              <a:tblPr firstRow="1"/>
              <a:tblGrid>
                <a:gridCol w="205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 eye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eye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Lids/Lashes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MGD, mild blepharitis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 MGD, mild blepharitis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Conjunctiva/Sclera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and quiet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and quiet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no SPK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Clear, no SPK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Anterior Chamber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quiet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quiet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Round, </a:t>
                      </a: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flat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Round, flat</a:t>
                      </a:r>
                      <a:endParaRPr sz="15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 NS, mild cortical changes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 NS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Anterior vitreous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endParaRPr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 Nerve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Healthy contour, 0.35 C/D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Healthy contour, 0.35 C/D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48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Fundus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45720" marR="45720" anchor="ctr" horzOverflow="overflow"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45720" marR="45720" anchor="ctr" horzOverflow="overflow"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72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Diagnosis/Treatment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MGD and blepharitis OU – start warm compresses and lid scrubs</a:t>
            </a: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NS OU – observe</a:t>
            </a:r>
          </a:p>
          <a:p>
            <a:pPr>
              <a:buFont typeface="Wingdings" charset="2"/>
              <a:buChar char="§"/>
            </a:pPr>
            <a:endParaRPr lang="en-US" altLang="x-none" sz="3000" dirty="0"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§"/>
            </a:pPr>
            <a:r>
              <a:rPr lang="en-US" altLang="x-none" sz="3000" dirty="0">
                <a:latin typeface="Arial" charset="0"/>
                <a:ea typeface="ＭＳ Ｐゴシック" charset="-128"/>
              </a:rPr>
              <a:t>RTC a few weeks after starting new medication</a:t>
            </a:r>
          </a:p>
          <a:p>
            <a:pPr>
              <a:buFont typeface="Wingdings" charset="2"/>
              <a:buChar char="§"/>
            </a:pPr>
            <a:endParaRPr lang="en-US" altLang="x-none" sz="30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124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6 weeks later…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Started new medication 2 weeks ago</a:t>
            </a:r>
          </a:p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Vision slightly blurry for last couple of days</a:t>
            </a:r>
          </a:p>
          <a:p>
            <a:pPr>
              <a:buFont typeface="Wingdings" charset="2"/>
              <a:buChar char="§"/>
            </a:pPr>
            <a:r>
              <a:rPr lang="en-US" altLang="x-none" dirty="0">
                <a:latin typeface="Arial" charset="0"/>
                <a:ea typeface="ＭＳ Ｐゴシック" charset="-128"/>
              </a:rPr>
              <a:t>Using PFATs TID-QID OU</a:t>
            </a:r>
          </a:p>
          <a:p>
            <a:pPr>
              <a:buFont typeface="Wingdings" charset="2"/>
              <a:buChar char="§"/>
            </a:pPr>
            <a:endParaRPr lang="en-US" altLang="x-none" dirty="0">
              <a:latin typeface="Arial" charset="0"/>
              <a:ea typeface="ＭＳ Ｐゴシック" charset="-128"/>
            </a:endParaRPr>
          </a:p>
          <a:p>
            <a:pPr>
              <a:buFont typeface="Wingdings" charset="2"/>
              <a:buChar char="§"/>
            </a:pPr>
            <a:endParaRPr lang="en-US" altLang="x-none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76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5401</TotalTime>
  <Words>1234</Words>
  <Application>Microsoft Macintosh PowerPoint</Application>
  <PresentationFormat>On-screen Show (16:9)</PresentationFormat>
  <Paragraphs>249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Office Theme</vt:lpstr>
      <vt:lpstr>1_Office Theme</vt:lpstr>
      <vt:lpstr>Routine Dry Eye Screening for New Medication</vt:lpstr>
      <vt:lpstr>Disclosures</vt:lpstr>
      <vt:lpstr>CC: “Dry Eye Evaluation”</vt:lpstr>
      <vt:lpstr>PowerPoint Presentation</vt:lpstr>
      <vt:lpstr>Exam</vt:lpstr>
      <vt:lpstr>Manifest Refraction</vt:lpstr>
      <vt:lpstr>Slit Lamp Exam</vt:lpstr>
      <vt:lpstr>Diagnosis/Treatment</vt:lpstr>
      <vt:lpstr>6 weeks later…</vt:lpstr>
      <vt:lpstr>Exam</vt:lpstr>
      <vt:lpstr>Diagnosis/Treatment</vt:lpstr>
      <vt:lpstr>1 week later…</vt:lpstr>
      <vt:lpstr>Exam</vt:lpstr>
      <vt:lpstr>Exam</vt:lpstr>
      <vt:lpstr>PowerPoint Presentation</vt:lpstr>
      <vt:lpstr>PowerPoint Presentation</vt:lpstr>
      <vt:lpstr>PowerPoint Presentation</vt:lpstr>
      <vt:lpstr>PowerPoint Presentation</vt:lpstr>
      <vt:lpstr>AS-OCT</vt:lpstr>
      <vt:lpstr>AS-OCT</vt:lpstr>
      <vt:lpstr>PowerPoint Presentation</vt:lpstr>
      <vt:lpstr>Tomography</vt:lpstr>
      <vt:lpstr>Discussion</vt:lpstr>
      <vt:lpstr>Diagnosis/Treatment</vt:lpstr>
      <vt:lpstr>Diagnosis/Treatment</vt:lpstr>
      <vt:lpstr>3 weeks later…</vt:lpstr>
      <vt:lpstr>Exam</vt:lpstr>
      <vt:lpstr>Exam</vt:lpstr>
      <vt:lpstr>AS-OCT</vt:lpstr>
      <vt:lpstr>AS-OCT</vt:lpstr>
      <vt:lpstr>Tomography</vt:lpstr>
      <vt:lpstr>Diagnosis/Treatment</vt:lpstr>
      <vt:lpstr>3 weeks later…</vt:lpstr>
      <vt:lpstr>Exam</vt:lpstr>
      <vt:lpstr>Exam</vt:lpstr>
      <vt:lpstr>Tomography</vt:lpstr>
      <vt:lpstr>Diagnosis/Treatment</vt:lpstr>
      <vt:lpstr>Discussion</vt:lpstr>
      <vt:lpstr>Belantamab mafotidin – blmf</vt:lpstr>
      <vt:lpstr>BLACK BOX WARNING</vt:lpstr>
      <vt:lpstr>PowerPoint Presentation</vt:lpstr>
      <vt:lpstr>PowerPoint Presentation</vt:lpstr>
      <vt:lpstr>PowerPoint Presentation</vt:lpstr>
      <vt:lpstr>Thank you!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Orientation April 13 and 14, 2009</dc:title>
  <dc:creator>Laurinda Garrison</dc:creator>
  <cp:lastModifiedBy>Aman Mittal</cp:lastModifiedBy>
  <cp:revision>196</cp:revision>
  <dcterms:created xsi:type="dcterms:W3CDTF">2010-09-06T21:57:51Z</dcterms:created>
  <dcterms:modified xsi:type="dcterms:W3CDTF">2021-05-03T07:36:52Z</dcterms:modified>
</cp:coreProperties>
</file>