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21"/>
  </p:notesMasterIdLst>
  <p:handoutMasterIdLst>
    <p:handoutMasterId r:id="rId22"/>
  </p:handoutMasterIdLst>
  <p:sldIdLst>
    <p:sldId id="352" r:id="rId6"/>
    <p:sldId id="313" r:id="rId7"/>
    <p:sldId id="353" r:id="rId8"/>
    <p:sldId id="354" r:id="rId9"/>
    <p:sldId id="355" r:id="rId10"/>
    <p:sldId id="357" r:id="rId11"/>
    <p:sldId id="356" r:id="rId12"/>
    <p:sldId id="362" r:id="rId13"/>
    <p:sldId id="361" r:id="rId14"/>
    <p:sldId id="366" r:id="rId15"/>
    <p:sldId id="363" r:id="rId16"/>
    <p:sldId id="364" r:id="rId17"/>
    <p:sldId id="365" r:id="rId18"/>
    <p:sldId id="359" r:id="rId19"/>
    <p:sldId id="360" r:id="rId20"/>
  </p:sldIdLst>
  <p:sldSz cx="14630400" cy="8229600"/>
  <p:notesSz cx="7010400" cy="9296400"/>
  <p:defaultTextStyle>
    <a:defPPr>
      <a:defRPr lang="en-US"/>
    </a:defPPr>
    <a:lvl1pPr marL="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1pPr>
    <a:lvl2pPr marL="73152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2pPr>
    <a:lvl3pPr marL="146304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3pPr>
    <a:lvl4pPr marL="219456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4pPr>
    <a:lvl5pPr marL="292608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5pPr>
    <a:lvl6pPr marL="365760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1527"/>
    <a:srgbClr val="A21727"/>
    <a:srgbClr val="CC0000"/>
    <a:srgbClr val="B01C32"/>
    <a:srgbClr val="CCCDCC"/>
    <a:srgbClr val="EDEEED"/>
    <a:srgbClr val="872C90"/>
    <a:srgbClr val="C51C30"/>
    <a:srgbClr val="1AA594"/>
    <a:srgbClr val="90B2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73" autoAdjust="0"/>
    <p:restoredTop sz="96029" autoAdjust="0"/>
  </p:normalViewPr>
  <p:slideViewPr>
    <p:cSldViewPr snapToGrid="0" snapToObjects="1" showGuides="1">
      <p:cViewPr varScale="1">
        <p:scale>
          <a:sx n="52" d="100"/>
          <a:sy n="52" d="100"/>
        </p:scale>
        <p:origin x="966" y="72"/>
      </p:cViewPr>
      <p:guideLst>
        <p:guide orient="horz" pos="2592"/>
        <p:guide pos="460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84B8A31-2B9F-A94B-A2CC-00F18DA57334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F0F604B-6C0D-8446-A61A-2AA75F3719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943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81EC66E-FACF-7F40-AACA-BA49429FF6B3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0BDDD1B-7981-514B-B211-D97C9422D5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52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3152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1pPr>
    <a:lvl2pPr marL="731520" algn="l" defTabSz="73152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2pPr>
    <a:lvl3pPr marL="1463040" algn="l" defTabSz="73152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3pPr>
    <a:lvl4pPr marL="2194560" algn="l" defTabSz="73152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4pPr>
    <a:lvl5pPr marL="2926080" algn="l" defTabSz="73152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5pPr>
    <a:lvl6pPr marL="3657600" algn="l" defTabSz="73152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73152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73152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73152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up? Things to look out for?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DDD1B-7981-514B-B211-D97C9422D57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061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97280" y="3597358"/>
            <a:ext cx="12435840" cy="176403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56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 Bold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94560" y="4925167"/>
            <a:ext cx="10241280" cy="2474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cap="all" baseline="0">
                <a:solidFill>
                  <a:srgbClr val="B01C32"/>
                </a:solidFill>
                <a:latin typeface="Century Gothic Bold Italic" charset="0"/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PRESENTER NAME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 flipV="1">
            <a:off x="2339181" y="3489325"/>
            <a:ext cx="9952038" cy="6350"/>
          </a:xfrm>
          <a:prstGeom prst="line">
            <a:avLst/>
          </a:prstGeom>
          <a:ln w="3175" cmpd="sng">
            <a:solidFill>
              <a:srgbClr val="B01C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10461356" y="7857642"/>
            <a:ext cx="41690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sz="1200" b="1" spc="300" baseline="0" dirty="0">
                <a:solidFill>
                  <a:srgbClr val="A21727"/>
                </a:solidFill>
                <a:latin typeface="Century Gothic" charset="0"/>
                <a:ea typeface="Century Gothic" charset="0"/>
                <a:cs typeface="Century Gothic" charset="0"/>
              </a:rPr>
              <a:t>©</a:t>
            </a:r>
            <a:r>
              <a:rPr lang="en-US" sz="1200" b="1" spc="300" baseline="0" dirty="0">
                <a:solidFill>
                  <a:srgbClr val="A21727"/>
                </a:solidFill>
                <a:latin typeface="Century Gothic" charset="0"/>
                <a:ea typeface="Century Gothic" charset="0"/>
                <a:cs typeface="Century Gothic" charset="0"/>
              </a:rPr>
              <a:t>UNIVERSITY OF UTAH HEALTH, 2017</a:t>
            </a:r>
            <a:endParaRPr lang="en-US" sz="1200" b="1" spc="300" dirty="0">
              <a:solidFill>
                <a:srgbClr val="A21727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539" y="2313967"/>
            <a:ext cx="5051315" cy="98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01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1">
    <p:bg>
      <p:bgPr>
        <a:gradFill flip="none" rotWithShape="1">
          <a:gsLst>
            <a:gs pos="0">
              <a:srgbClr val="A21727">
                <a:lumMod val="96000"/>
                <a:lumOff val="4000"/>
              </a:srgbClr>
            </a:gs>
            <a:gs pos="100000">
              <a:srgbClr val="A2172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V="1">
            <a:off x="3633788" y="4733925"/>
            <a:ext cx="7315200" cy="635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U Health_horizontal_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5008563"/>
            <a:ext cx="2486025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230733" y="3146516"/>
            <a:ext cx="10189029" cy="17240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8000" b="0" i="0" spc="200" baseline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592763" y="7866925"/>
            <a:ext cx="1191153" cy="30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@HANDLE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143605" y="7866925"/>
            <a:ext cx="1191153" cy="30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HASHTAG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5694447" y="7866925"/>
            <a:ext cx="1191153" cy="30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MISC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0461356" y="7857642"/>
            <a:ext cx="41690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sz="1200" b="1" spc="300" baseline="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©</a:t>
            </a:r>
            <a:r>
              <a:rPr lang="en-US" sz="1200" b="1" spc="300" baseline="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UNIVERSITY OF UTAH HEALTH, 2017</a:t>
            </a:r>
            <a:endParaRPr lang="en-US" sz="1200" b="1" spc="3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447" y="5320633"/>
            <a:ext cx="3254344" cy="207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27000" y="0"/>
            <a:ext cx="14503400" cy="8229600"/>
          </a:xfrm>
          <a:prstGeom prst="rect">
            <a:avLst/>
          </a:prstGeom>
          <a:blipFill dpi="0" rotWithShape="1">
            <a:blip r:embed="rId2">
              <a:alphaModFix amt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0" y="0"/>
            <a:ext cx="127000" cy="8302625"/>
          </a:xfrm>
          <a:prstGeom prst="rect">
            <a:avLst/>
          </a:prstGeom>
          <a:solidFill>
            <a:srgbClr val="AF282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315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608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100104" y="3146516"/>
            <a:ext cx="10289513" cy="17240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8000" b="0" i="0" spc="200" baseline="0">
                <a:solidFill>
                  <a:srgbClr val="A21727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pic>
        <p:nvPicPr>
          <p:cNvPr id="19" name="Picture 16" descr="U Health_horizontal_cmyk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905" y="4995863"/>
            <a:ext cx="2466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Connector 19"/>
          <p:cNvCxnSpPr/>
          <p:nvPr userDrawn="1"/>
        </p:nvCxnSpPr>
        <p:spPr>
          <a:xfrm flipV="1">
            <a:off x="3633788" y="4733925"/>
            <a:ext cx="7315200" cy="6350"/>
          </a:xfrm>
          <a:prstGeom prst="line">
            <a:avLst/>
          </a:prstGeom>
          <a:ln w="3175" cmpd="sng">
            <a:solidFill>
              <a:srgbClr val="B01C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2592525" y="7862425"/>
            <a:ext cx="1190625" cy="30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spc="200" baseline="0">
                <a:solidFill>
                  <a:srgbClr val="A21727"/>
                </a:solidFill>
              </a:defRPr>
            </a:lvl1pPr>
          </a:lstStyle>
          <a:p>
            <a:pPr lvl="0"/>
            <a:r>
              <a:rPr lang="en-US" dirty="0"/>
              <a:t>@HANDLE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4143605" y="7862425"/>
            <a:ext cx="1190625" cy="30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spc="200" baseline="0">
                <a:solidFill>
                  <a:srgbClr val="A21727"/>
                </a:solidFill>
              </a:defRPr>
            </a:lvl1pPr>
          </a:lstStyle>
          <a:p>
            <a:pPr lvl="0"/>
            <a:r>
              <a:rPr lang="en-US" dirty="0"/>
              <a:t>HASHTAG</a:t>
            </a:r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5694975" y="7862425"/>
            <a:ext cx="1190625" cy="30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spc="200" baseline="0">
                <a:solidFill>
                  <a:srgbClr val="A21727"/>
                </a:solidFill>
              </a:defRPr>
            </a:lvl1pPr>
          </a:lstStyle>
          <a:p>
            <a:pPr lvl="0"/>
            <a:r>
              <a:rPr lang="en-US" dirty="0"/>
              <a:t>MISC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461356" y="7857642"/>
            <a:ext cx="41690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sz="1200" b="1" spc="300" baseline="0" dirty="0">
                <a:solidFill>
                  <a:srgbClr val="A21727"/>
                </a:solidFill>
                <a:latin typeface="Century Gothic" charset="0"/>
                <a:ea typeface="Century Gothic" charset="0"/>
                <a:cs typeface="Century Gothic" charset="0"/>
              </a:rPr>
              <a:t>©</a:t>
            </a:r>
            <a:r>
              <a:rPr lang="en-US" sz="1200" b="1" spc="300" baseline="0" dirty="0">
                <a:solidFill>
                  <a:srgbClr val="A21727"/>
                </a:solidFill>
                <a:latin typeface="Century Gothic" charset="0"/>
                <a:ea typeface="Century Gothic" charset="0"/>
                <a:cs typeface="Century Gothic" charset="0"/>
              </a:rPr>
              <a:t>UNIVERSITY OF UTAH HEALTH, 2017</a:t>
            </a:r>
            <a:endParaRPr lang="en-US" sz="1200" b="1" spc="300" dirty="0">
              <a:solidFill>
                <a:srgbClr val="A21727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2" t="32504" r="11594" b="32825"/>
          <a:stretch/>
        </p:blipFill>
        <p:spPr>
          <a:xfrm>
            <a:off x="6156722" y="5930482"/>
            <a:ext cx="2422200" cy="6994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04900" y="694482"/>
            <a:ext cx="12793980" cy="6594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7000" cy="8302625"/>
          </a:xfrm>
          <a:prstGeom prst="rect">
            <a:avLst/>
          </a:prstGeom>
          <a:solidFill>
            <a:srgbClr val="AF282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315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608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104900" y="2114868"/>
            <a:ext cx="12676414" cy="5350804"/>
          </a:xfrm>
          <a:prstGeom prst="rect">
            <a:avLst/>
          </a:prstGeom>
        </p:spPr>
        <p:txBody>
          <a:bodyPr/>
          <a:lstStyle>
            <a:lvl1pPr>
              <a:defRPr sz="4480"/>
            </a:lvl1pPr>
            <a:lvl2pPr>
              <a:defRPr sz="3840"/>
            </a:lvl2pPr>
            <a:lvl3pPr>
              <a:defRPr sz="3200"/>
            </a:lvl3pPr>
            <a:lvl4pPr>
              <a:defRPr sz="2880"/>
            </a:lvl4pPr>
            <a:lvl5pPr>
              <a:defRPr sz="288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592763" y="7866925"/>
            <a:ext cx="1191153" cy="30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 spc="200" baseline="0">
                <a:solidFill>
                  <a:srgbClr val="A21727"/>
                </a:solidFill>
              </a:defRPr>
            </a:lvl1pPr>
          </a:lstStyle>
          <a:p>
            <a:pPr lvl="0"/>
            <a:r>
              <a:rPr lang="en-US" dirty="0"/>
              <a:t>@HANDLE</a:t>
            </a: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143605" y="7866925"/>
            <a:ext cx="1191153" cy="30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 spc="200" baseline="0">
                <a:solidFill>
                  <a:srgbClr val="A21727"/>
                </a:solidFill>
              </a:defRPr>
            </a:lvl1pPr>
          </a:lstStyle>
          <a:p>
            <a:pPr lvl="0"/>
            <a:r>
              <a:rPr lang="en-US" dirty="0"/>
              <a:t>HASHTAG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5694447" y="7866925"/>
            <a:ext cx="1191153" cy="30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 spc="200" baseline="0">
                <a:solidFill>
                  <a:srgbClr val="A21727"/>
                </a:solidFill>
              </a:defRPr>
            </a:lvl1pPr>
          </a:lstStyle>
          <a:p>
            <a:pPr lvl="0"/>
            <a:r>
              <a:rPr lang="en-US" dirty="0"/>
              <a:t>MISC</a:t>
            </a:r>
          </a:p>
        </p:txBody>
      </p:sp>
      <p:pic>
        <p:nvPicPr>
          <p:cNvPr id="14" name="Picture 13" descr="U Health_horizontal_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7680325"/>
            <a:ext cx="15589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/>
          <p:nvPr userDrawn="1"/>
        </p:nvCxnSpPr>
        <p:spPr>
          <a:xfrm>
            <a:off x="2576513" y="7856538"/>
            <a:ext cx="12726987" cy="0"/>
          </a:xfrm>
          <a:prstGeom prst="line">
            <a:avLst/>
          </a:prstGeom>
          <a:ln w="12700" cmpd="sng">
            <a:solidFill>
              <a:srgbClr val="A217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6885601" y="7486650"/>
            <a:ext cx="7744800" cy="36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>
                <a:solidFill>
                  <a:srgbClr val="A31527"/>
                </a:solidFill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461356" y="7857642"/>
            <a:ext cx="41690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sz="1200" b="1" spc="300" baseline="0" dirty="0">
                <a:solidFill>
                  <a:srgbClr val="A21727"/>
                </a:solidFill>
                <a:latin typeface="Century Gothic" charset="0"/>
                <a:ea typeface="Century Gothic" charset="0"/>
                <a:cs typeface="Century Gothic" charset="0"/>
              </a:rPr>
              <a:t>©</a:t>
            </a:r>
            <a:r>
              <a:rPr lang="en-US" sz="1200" b="1" spc="300" baseline="0" dirty="0">
                <a:solidFill>
                  <a:srgbClr val="A21727"/>
                </a:solidFill>
                <a:latin typeface="Century Gothic" charset="0"/>
                <a:ea typeface="Century Gothic" charset="0"/>
                <a:cs typeface="Century Gothic" charset="0"/>
              </a:rPr>
              <a:t>UNIVERSITY OF UTAH HEALTH, 2017</a:t>
            </a:r>
            <a:endParaRPr lang="en-US" sz="1200" b="1" spc="300" dirty="0">
              <a:solidFill>
                <a:srgbClr val="A21727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2" t="32504" r="11594" b="32825"/>
          <a:stretch/>
        </p:blipFill>
        <p:spPr>
          <a:xfrm>
            <a:off x="883579" y="121464"/>
            <a:ext cx="1633590" cy="47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3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7000" cy="8302625"/>
          </a:xfrm>
          <a:prstGeom prst="rect">
            <a:avLst/>
          </a:prstGeom>
          <a:solidFill>
            <a:srgbClr val="AF282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315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608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592763" y="7866925"/>
            <a:ext cx="1191153" cy="30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 spc="200" baseline="0">
                <a:solidFill>
                  <a:srgbClr val="A21727"/>
                </a:solidFill>
              </a:defRPr>
            </a:lvl1pPr>
          </a:lstStyle>
          <a:p>
            <a:pPr lvl="0"/>
            <a:r>
              <a:rPr lang="en-US" dirty="0"/>
              <a:t>@HANDLE</a:t>
            </a: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143605" y="7866925"/>
            <a:ext cx="1191153" cy="30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 spc="200" baseline="0">
                <a:solidFill>
                  <a:srgbClr val="A21727"/>
                </a:solidFill>
              </a:defRPr>
            </a:lvl1pPr>
          </a:lstStyle>
          <a:p>
            <a:pPr lvl="0"/>
            <a:r>
              <a:rPr lang="en-US" dirty="0"/>
              <a:t>HASHTAG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5694447" y="7866925"/>
            <a:ext cx="1191153" cy="30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 spc="200" baseline="0">
                <a:solidFill>
                  <a:srgbClr val="A21727"/>
                </a:solidFill>
              </a:defRPr>
            </a:lvl1pPr>
          </a:lstStyle>
          <a:p>
            <a:pPr lvl="0"/>
            <a:r>
              <a:rPr lang="en-US" dirty="0"/>
              <a:t>MISC</a:t>
            </a:r>
          </a:p>
        </p:txBody>
      </p:sp>
      <p:pic>
        <p:nvPicPr>
          <p:cNvPr id="14" name="Picture 13" descr="U Health_horizontal_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7680325"/>
            <a:ext cx="15589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/>
          <p:nvPr userDrawn="1"/>
        </p:nvCxnSpPr>
        <p:spPr>
          <a:xfrm>
            <a:off x="2576513" y="7856538"/>
            <a:ext cx="12726987" cy="0"/>
          </a:xfrm>
          <a:prstGeom prst="line">
            <a:avLst/>
          </a:prstGeom>
          <a:ln w="12700" cmpd="sng">
            <a:solidFill>
              <a:srgbClr val="A217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6885601" y="7486650"/>
            <a:ext cx="7744800" cy="36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>
                <a:solidFill>
                  <a:srgbClr val="A31527"/>
                </a:solidFill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461356" y="7857642"/>
            <a:ext cx="41690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sz="1200" b="1" spc="300" baseline="0" dirty="0">
                <a:solidFill>
                  <a:srgbClr val="A21727"/>
                </a:solidFill>
                <a:latin typeface="Century Gothic" charset="0"/>
                <a:ea typeface="Century Gothic" charset="0"/>
                <a:cs typeface="Century Gothic" charset="0"/>
              </a:rPr>
              <a:t>©</a:t>
            </a:r>
            <a:r>
              <a:rPr lang="en-US" sz="1200" b="1" spc="300" baseline="0" dirty="0">
                <a:solidFill>
                  <a:srgbClr val="A21727"/>
                </a:solidFill>
                <a:latin typeface="Century Gothic" charset="0"/>
                <a:ea typeface="Century Gothic" charset="0"/>
                <a:cs typeface="Century Gothic" charset="0"/>
              </a:rPr>
              <a:t>UNIVERSITY OF UTAH HEALTH, 2017</a:t>
            </a:r>
            <a:endParaRPr lang="en-US" sz="1200" b="1" spc="300" dirty="0">
              <a:solidFill>
                <a:srgbClr val="A21727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2" t="32504" r="11594" b="32825"/>
          <a:stretch/>
        </p:blipFill>
        <p:spPr>
          <a:xfrm>
            <a:off x="883579" y="121464"/>
            <a:ext cx="1633590" cy="4717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04900" y="694482"/>
            <a:ext cx="12793980" cy="6594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7000" cy="8302625"/>
          </a:xfrm>
          <a:prstGeom prst="rect">
            <a:avLst/>
          </a:prstGeom>
          <a:solidFill>
            <a:srgbClr val="AF282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315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608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592763" y="7866925"/>
            <a:ext cx="1191153" cy="30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 spc="200" baseline="0">
                <a:solidFill>
                  <a:srgbClr val="A21727"/>
                </a:solidFill>
              </a:defRPr>
            </a:lvl1pPr>
          </a:lstStyle>
          <a:p>
            <a:pPr lvl="0"/>
            <a:r>
              <a:rPr lang="en-US" dirty="0"/>
              <a:t>@HANDLE</a:t>
            </a: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143605" y="7866925"/>
            <a:ext cx="1191153" cy="30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 spc="200" baseline="0">
                <a:solidFill>
                  <a:srgbClr val="A21727"/>
                </a:solidFill>
              </a:defRPr>
            </a:lvl1pPr>
          </a:lstStyle>
          <a:p>
            <a:pPr lvl="0"/>
            <a:r>
              <a:rPr lang="en-US" dirty="0"/>
              <a:t>HASHTAG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5694447" y="7866925"/>
            <a:ext cx="1191153" cy="30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 spc="200" baseline="0">
                <a:solidFill>
                  <a:srgbClr val="A21727"/>
                </a:solidFill>
              </a:defRPr>
            </a:lvl1pPr>
          </a:lstStyle>
          <a:p>
            <a:pPr lvl="0"/>
            <a:r>
              <a:rPr lang="en-US" dirty="0"/>
              <a:t>MISC</a:t>
            </a:r>
          </a:p>
        </p:txBody>
      </p:sp>
      <p:pic>
        <p:nvPicPr>
          <p:cNvPr id="14" name="Picture 13" descr="U Health_horizontal_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7680325"/>
            <a:ext cx="15589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/>
          <p:nvPr userDrawn="1"/>
        </p:nvCxnSpPr>
        <p:spPr>
          <a:xfrm>
            <a:off x="2576513" y="7856538"/>
            <a:ext cx="12726987" cy="0"/>
          </a:xfrm>
          <a:prstGeom prst="line">
            <a:avLst/>
          </a:prstGeom>
          <a:ln w="12700" cmpd="sng">
            <a:solidFill>
              <a:srgbClr val="A217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6885601" y="7486650"/>
            <a:ext cx="7744800" cy="36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>
                <a:solidFill>
                  <a:srgbClr val="A31527"/>
                </a:solidFill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461356" y="7857642"/>
            <a:ext cx="41690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sz="1200" b="1" spc="300" baseline="0" dirty="0">
                <a:solidFill>
                  <a:srgbClr val="A21727"/>
                </a:solidFill>
                <a:latin typeface="Century Gothic" charset="0"/>
                <a:ea typeface="Century Gothic" charset="0"/>
                <a:cs typeface="Century Gothic" charset="0"/>
              </a:rPr>
              <a:t>©</a:t>
            </a:r>
            <a:r>
              <a:rPr lang="en-US" sz="1200" b="1" spc="300" baseline="0" dirty="0">
                <a:solidFill>
                  <a:srgbClr val="A21727"/>
                </a:solidFill>
                <a:latin typeface="Century Gothic" charset="0"/>
                <a:ea typeface="Century Gothic" charset="0"/>
                <a:cs typeface="Century Gothic" charset="0"/>
              </a:rPr>
              <a:t>UNIVERSITY OF UTAH HEALTH, 2017</a:t>
            </a:r>
            <a:endParaRPr lang="en-US" sz="1200" b="1" spc="300" dirty="0">
              <a:solidFill>
                <a:srgbClr val="A21727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2" t="32504" r="11594" b="32825"/>
          <a:stretch/>
        </p:blipFill>
        <p:spPr>
          <a:xfrm>
            <a:off x="883579" y="121464"/>
            <a:ext cx="1633590" cy="4717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 Text/Title and One Column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04900" y="694482"/>
            <a:ext cx="12793980" cy="6594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7000" cy="8302625"/>
          </a:xfrm>
          <a:prstGeom prst="rect">
            <a:avLst/>
          </a:prstGeom>
          <a:solidFill>
            <a:srgbClr val="AF282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315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608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104900" y="2114868"/>
            <a:ext cx="6059829" cy="5350804"/>
          </a:xfrm>
          <a:prstGeom prst="rect">
            <a:avLst/>
          </a:prstGeom>
        </p:spPr>
        <p:txBody>
          <a:bodyPr/>
          <a:lstStyle>
            <a:lvl1pPr>
              <a:defRPr sz="4480"/>
            </a:lvl1pPr>
            <a:lvl2pPr>
              <a:defRPr sz="3840"/>
            </a:lvl2pPr>
            <a:lvl3pPr>
              <a:defRPr sz="3200"/>
            </a:lvl3pPr>
            <a:lvl4pPr>
              <a:defRPr sz="2880"/>
            </a:lvl4pPr>
            <a:lvl5pPr>
              <a:defRPr sz="288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592763" y="7866925"/>
            <a:ext cx="1191153" cy="30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 spc="200" baseline="0">
                <a:solidFill>
                  <a:srgbClr val="A21727"/>
                </a:solidFill>
              </a:defRPr>
            </a:lvl1pPr>
          </a:lstStyle>
          <a:p>
            <a:pPr lvl="0"/>
            <a:r>
              <a:rPr lang="en-US" dirty="0"/>
              <a:t>@HANDLE</a:t>
            </a: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143605" y="7866925"/>
            <a:ext cx="1191153" cy="30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 spc="200" baseline="0">
                <a:solidFill>
                  <a:srgbClr val="A21727"/>
                </a:solidFill>
              </a:defRPr>
            </a:lvl1pPr>
          </a:lstStyle>
          <a:p>
            <a:pPr lvl="0"/>
            <a:r>
              <a:rPr lang="en-US" dirty="0"/>
              <a:t>HASHTAG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5694447" y="7866925"/>
            <a:ext cx="1191153" cy="30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 spc="200" baseline="0">
                <a:solidFill>
                  <a:srgbClr val="A21727"/>
                </a:solidFill>
              </a:defRPr>
            </a:lvl1pPr>
          </a:lstStyle>
          <a:p>
            <a:pPr lvl="0"/>
            <a:r>
              <a:rPr lang="en-US" dirty="0"/>
              <a:t>MISC</a:t>
            </a:r>
          </a:p>
        </p:txBody>
      </p:sp>
      <p:pic>
        <p:nvPicPr>
          <p:cNvPr id="14" name="Picture 13" descr="U Health_horizontal_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7680325"/>
            <a:ext cx="15589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/>
          <p:nvPr userDrawn="1"/>
        </p:nvCxnSpPr>
        <p:spPr>
          <a:xfrm>
            <a:off x="2576513" y="7856538"/>
            <a:ext cx="12726987" cy="0"/>
          </a:xfrm>
          <a:prstGeom prst="line">
            <a:avLst/>
          </a:prstGeom>
          <a:ln w="12700" cmpd="sng">
            <a:solidFill>
              <a:srgbClr val="A217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>
            <a:spLocks noGrp="1"/>
          </p:cNvSpPr>
          <p:nvPr>
            <p:ph sz="half" idx="15"/>
          </p:nvPr>
        </p:nvSpPr>
        <p:spPr>
          <a:xfrm>
            <a:off x="7839051" y="2114868"/>
            <a:ext cx="6059829" cy="5350804"/>
          </a:xfrm>
          <a:prstGeom prst="rect">
            <a:avLst/>
          </a:prstGeom>
        </p:spPr>
        <p:txBody>
          <a:bodyPr/>
          <a:lstStyle>
            <a:lvl1pPr>
              <a:defRPr sz="4480"/>
            </a:lvl1pPr>
            <a:lvl2pPr>
              <a:defRPr sz="3840"/>
            </a:lvl2pPr>
            <a:lvl3pPr>
              <a:defRPr sz="3200"/>
            </a:lvl3pPr>
            <a:lvl4pPr>
              <a:defRPr sz="2880"/>
            </a:lvl4pPr>
            <a:lvl5pPr>
              <a:defRPr sz="288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6" hasCustomPrompt="1"/>
          </p:nvPr>
        </p:nvSpPr>
        <p:spPr>
          <a:xfrm>
            <a:off x="6885601" y="7486650"/>
            <a:ext cx="7744800" cy="36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>
                <a:solidFill>
                  <a:srgbClr val="A31527"/>
                </a:solidFill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0461356" y="7857642"/>
            <a:ext cx="41690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sz="1200" b="1" spc="300" baseline="0" dirty="0">
                <a:solidFill>
                  <a:srgbClr val="A21727"/>
                </a:solidFill>
                <a:latin typeface="Century Gothic" charset="0"/>
                <a:ea typeface="Century Gothic" charset="0"/>
                <a:cs typeface="Century Gothic" charset="0"/>
              </a:rPr>
              <a:t>©</a:t>
            </a:r>
            <a:r>
              <a:rPr lang="en-US" sz="1200" b="1" spc="300" baseline="0" dirty="0">
                <a:solidFill>
                  <a:srgbClr val="A21727"/>
                </a:solidFill>
                <a:latin typeface="Century Gothic" charset="0"/>
                <a:ea typeface="Century Gothic" charset="0"/>
                <a:cs typeface="Century Gothic" charset="0"/>
              </a:rPr>
              <a:t>UNIVERSITY OF UTAH HEALTH, 2017</a:t>
            </a:r>
            <a:endParaRPr lang="en-US" sz="1200" b="1" spc="300" dirty="0">
              <a:solidFill>
                <a:srgbClr val="A21727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2" t="32504" r="11594" b="32825"/>
          <a:stretch/>
        </p:blipFill>
        <p:spPr>
          <a:xfrm>
            <a:off x="883579" y="121464"/>
            <a:ext cx="1633590" cy="4717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7000" cy="8229600"/>
          </a:xfrm>
          <a:prstGeom prst="rect">
            <a:avLst/>
          </a:prstGeom>
          <a:solidFill>
            <a:srgbClr val="AF282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315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608"/>
          </a:p>
        </p:txBody>
      </p:sp>
      <p:sp>
        <p:nvSpPr>
          <p:cNvPr id="4" name="Rectangle 3"/>
          <p:cNvSpPr/>
          <p:nvPr userDrawn="1"/>
        </p:nvSpPr>
        <p:spPr>
          <a:xfrm>
            <a:off x="127000" y="0"/>
            <a:ext cx="14503400" cy="822960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56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gradFill>
          <a:gsLst>
            <a:gs pos="60000">
              <a:schemeClr val="tx1">
                <a:lumMod val="80000"/>
                <a:lumOff val="20000"/>
              </a:schemeClr>
            </a:gs>
            <a:gs pos="100000">
              <a:srgbClr val="1E1E1E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U Health_horizontal_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7669428"/>
            <a:ext cx="1558925" cy="40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902063" y="3465512"/>
            <a:ext cx="12839700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                  Click to add text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321550" y="5106988"/>
            <a:ext cx="6419850" cy="366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800" b="0" i="1" baseline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2592763" y="7866925"/>
            <a:ext cx="1191153" cy="30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@HANDLE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143605" y="7866925"/>
            <a:ext cx="1191153" cy="30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HASHTAG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5694447" y="7866925"/>
            <a:ext cx="1191153" cy="30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i="0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MISC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576513" y="7856538"/>
            <a:ext cx="12726987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 userDrawn="1"/>
        </p:nvSpPr>
        <p:spPr>
          <a:xfrm>
            <a:off x="0" y="1"/>
            <a:ext cx="127000" cy="8229600"/>
          </a:xfrm>
          <a:prstGeom prst="rect">
            <a:avLst/>
          </a:prstGeom>
          <a:solidFill>
            <a:srgbClr val="AF282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315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608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6885601" y="7486650"/>
            <a:ext cx="7744800" cy="36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0461356" y="7857642"/>
            <a:ext cx="41690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sz="1200" b="1" spc="300" baseline="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©</a:t>
            </a:r>
            <a:r>
              <a:rPr lang="en-US" sz="1200" b="1" spc="300" baseline="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UNIVERSITY OF UTAH HEALTH, 2017</a:t>
            </a:r>
            <a:endParaRPr lang="en-US" sz="1200" b="1" spc="3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6" t="29110" r="10808" b="32517"/>
          <a:stretch/>
        </p:blipFill>
        <p:spPr>
          <a:xfrm>
            <a:off x="750014" y="6983514"/>
            <a:ext cx="1643866" cy="5031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451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50" r:id="rId4"/>
    <p:sldLayoutId id="2147483663" r:id="rId5"/>
    <p:sldLayoutId id="2147483664" r:id="rId6"/>
    <p:sldLayoutId id="2147483665" r:id="rId7"/>
    <p:sldLayoutId id="2147483655" r:id="rId8"/>
    <p:sldLayoutId id="214748365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731520" rtl="0" eaLnBrk="1" latinLnBrk="0" hangingPunct="1">
        <a:spcBef>
          <a:spcPct val="0"/>
        </a:spcBef>
        <a:buNone/>
        <a:defRPr sz="4480" b="0" i="0" kern="1200" cap="all" baseline="0">
          <a:solidFill>
            <a:srgbClr val="B01C32"/>
          </a:solidFill>
          <a:latin typeface="Century Gothic" charset="0"/>
          <a:ea typeface="+mj-ea"/>
          <a:cs typeface="Avenir Roman"/>
        </a:defRPr>
      </a:lvl1pPr>
    </p:titleStyle>
    <p:bodyStyle>
      <a:lvl1pPr marL="548640" indent="-548640" algn="l" defTabSz="731520" rtl="0" eaLnBrk="1" latinLnBrk="0" hangingPunct="1">
        <a:spcBef>
          <a:spcPct val="20000"/>
        </a:spcBef>
        <a:buFont typeface="Arial"/>
        <a:buChar char="•"/>
        <a:defRPr sz="4480" b="0" i="0" kern="1200" baseline="0">
          <a:solidFill>
            <a:schemeClr val="tx1">
              <a:lumMod val="65000"/>
              <a:lumOff val="35000"/>
            </a:schemeClr>
          </a:solidFill>
          <a:latin typeface="Century Gothic" charset="0"/>
          <a:ea typeface="+mn-ea"/>
          <a:cs typeface="Avenir Roman"/>
        </a:defRPr>
      </a:lvl1pPr>
      <a:lvl2pPr marL="1188720" indent="-457200" algn="l" defTabSz="731520" rtl="0" eaLnBrk="1" latinLnBrk="0" hangingPunct="1">
        <a:spcBef>
          <a:spcPct val="20000"/>
        </a:spcBef>
        <a:buFont typeface="Arial"/>
        <a:buChar char="–"/>
        <a:defRPr sz="3840" b="0" i="0" kern="1200" baseline="0">
          <a:solidFill>
            <a:schemeClr val="tx1">
              <a:lumMod val="65000"/>
              <a:lumOff val="35000"/>
            </a:schemeClr>
          </a:solidFill>
          <a:latin typeface="Century Gothic" charset="0"/>
          <a:ea typeface="+mn-ea"/>
          <a:cs typeface="Avenir Roman"/>
        </a:defRPr>
      </a:lvl2pPr>
      <a:lvl3pPr marL="1828800" indent="-365760" algn="l" defTabSz="731520" rtl="0" eaLnBrk="1" latinLnBrk="0" hangingPunct="1">
        <a:spcBef>
          <a:spcPct val="20000"/>
        </a:spcBef>
        <a:buFont typeface="Arial"/>
        <a:buChar char="•"/>
        <a:defRPr sz="3200" b="0" i="0" kern="1200" baseline="0">
          <a:solidFill>
            <a:schemeClr val="tx1">
              <a:lumMod val="65000"/>
              <a:lumOff val="35000"/>
            </a:schemeClr>
          </a:solidFill>
          <a:latin typeface="Century Gothic" charset="0"/>
          <a:ea typeface="Century Gothic" charset="0"/>
          <a:cs typeface="Century Gothic" charset="0"/>
        </a:defRPr>
      </a:lvl3pPr>
      <a:lvl4pPr marL="2560320" indent="-365760" algn="l" defTabSz="731520" rtl="0" eaLnBrk="1" latinLnBrk="0" hangingPunct="1">
        <a:spcBef>
          <a:spcPct val="20000"/>
        </a:spcBef>
        <a:buFont typeface="Arial"/>
        <a:buChar char="–"/>
        <a:defRPr sz="2560" b="0" i="0" kern="1200" baseline="0">
          <a:solidFill>
            <a:schemeClr val="tx1">
              <a:lumMod val="65000"/>
              <a:lumOff val="35000"/>
            </a:schemeClr>
          </a:solidFill>
          <a:latin typeface="Century Gothic" charset="0"/>
          <a:ea typeface="+mn-ea"/>
          <a:cs typeface="Avenir Roman"/>
        </a:defRPr>
      </a:lvl4pPr>
      <a:lvl5pPr marL="3291840" indent="-365760" algn="l" defTabSz="731520" rtl="0" eaLnBrk="1" latinLnBrk="0" hangingPunct="1">
        <a:spcBef>
          <a:spcPct val="20000"/>
        </a:spcBef>
        <a:buFont typeface="Arial"/>
        <a:buChar char="»"/>
        <a:defRPr sz="1920" b="0" i="0" kern="1200" baseline="0">
          <a:solidFill>
            <a:schemeClr val="tx1">
              <a:lumMod val="65000"/>
              <a:lumOff val="35000"/>
            </a:schemeClr>
          </a:solidFill>
          <a:latin typeface="Century Gothic" charset="0"/>
          <a:ea typeface="+mn-ea"/>
          <a:cs typeface="Avenir Roman"/>
        </a:defRPr>
      </a:lvl5pPr>
      <a:lvl6pPr marL="4023360" indent="-365760" algn="l" defTabSz="73152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54880" indent="-365760" algn="l" defTabSz="73152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400" indent="-365760" algn="l" defTabSz="73152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17920" indent="-365760" algn="l" defTabSz="73152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algn="l" defTabSz="73152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40" algn="l" defTabSz="73152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60" algn="l" defTabSz="73152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80" algn="l" defTabSz="73152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5pPr>
      <a:lvl6pPr marL="3657600" algn="l" defTabSz="73152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6pPr>
      <a:lvl7pPr marL="4389120" algn="l" defTabSz="73152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7pPr>
      <a:lvl8pPr marL="5120640" algn="l" defTabSz="73152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8pPr>
      <a:lvl9pPr marL="5852160" algn="l" defTabSz="73152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96" userDrawn="1">
          <p15:clr>
            <a:srgbClr val="F26B43"/>
          </p15:clr>
        </p15:guide>
        <p15:guide id="2" orient="horz" pos="49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7126E0-A22E-4154-89BB-7E05E9D8697B}"/>
              </a:ext>
            </a:extLst>
          </p:cNvPr>
          <p:cNvSpPr/>
          <p:nvPr/>
        </p:nvSpPr>
        <p:spPr>
          <a:xfrm>
            <a:off x="13781314" y="7866925"/>
            <a:ext cx="581457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DBC8BD-183D-4522-81CA-71B268D67B69}"/>
              </a:ext>
            </a:extLst>
          </p:cNvPr>
          <p:cNvSpPr/>
          <p:nvPr/>
        </p:nvSpPr>
        <p:spPr>
          <a:xfrm>
            <a:off x="955040" y="1621063"/>
            <a:ext cx="13228320" cy="1200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A31527"/>
                </a:solidFill>
              </a:rPr>
              <a:t>Will that Really Come Together?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CBEA1D-6865-41FF-A176-2B64C55DDB7A}"/>
              </a:ext>
            </a:extLst>
          </p:cNvPr>
          <p:cNvSpPr/>
          <p:nvPr/>
        </p:nvSpPr>
        <p:spPr>
          <a:xfrm>
            <a:off x="955040" y="3637814"/>
            <a:ext cx="13228320" cy="3416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A31527"/>
                </a:solidFill>
              </a:rPr>
              <a:t>Austin S. Nakatsuka, MD</a:t>
            </a:r>
          </a:p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A31527"/>
                </a:solidFill>
              </a:rPr>
              <a:t>Clinical Fellow, Glaucoma and Anterior Segment</a:t>
            </a:r>
          </a:p>
          <a:p>
            <a:pPr algn="ctr"/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A31527"/>
              </a:solidFill>
            </a:endParaRPr>
          </a:p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A31527"/>
                </a:solidFill>
              </a:rPr>
              <a:t>Craig J. Chaya, MD</a:t>
            </a:r>
          </a:p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A31527"/>
                </a:solidFill>
              </a:rPr>
              <a:t>Associate Clinical Professor, Glaucoma and Anterior Segment</a:t>
            </a:r>
          </a:p>
          <a:p>
            <a:pPr algn="ctr"/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A31527"/>
              </a:solidFill>
            </a:endParaRPr>
          </a:p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A31527"/>
                </a:solidFill>
              </a:rPr>
              <a:t>University of Utah Moran Eye Center</a:t>
            </a:r>
          </a:p>
        </p:txBody>
      </p:sp>
    </p:spTree>
    <p:extLst>
      <p:ext uri="{BB962C8B-B14F-4D97-AF65-F5344CB8AC3E}">
        <p14:creationId xmlns:p14="http://schemas.microsoft.com/office/powerpoint/2010/main" val="146509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04900" y="1054171"/>
            <a:ext cx="12793980" cy="659444"/>
          </a:xfrm>
        </p:spPr>
        <p:txBody>
          <a:bodyPr/>
          <a:lstStyle/>
          <a:p>
            <a:pPr algn="ctr"/>
            <a:r>
              <a:rPr lang="en-US" sz="5400" dirty="0"/>
              <a:t>IRIS REPAIR TECHNIQUES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Siepser</a:t>
            </a:r>
            <a:r>
              <a:rPr lang="en-US" dirty="0"/>
              <a:t> Sliding Knot</a:t>
            </a:r>
          </a:p>
          <a:p>
            <a:endParaRPr lang="en-US" sz="3600" dirty="0"/>
          </a:p>
          <a:p>
            <a:r>
              <a:rPr lang="en-US" dirty="0"/>
              <a:t>Single-Pass Four-throw </a:t>
            </a:r>
            <a:r>
              <a:rPr lang="en-US" dirty="0" err="1"/>
              <a:t>Pupilloplasty</a:t>
            </a:r>
            <a:endParaRPr lang="en-US" dirty="0"/>
          </a:p>
          <a:p>
            <a:endParaRPr lang="en-US" sz="3600" dirty="0"/>
          </a:p>
          <a:p>
            <a:r>
              <a:rPr lang="en-US" dirty="0"/>
              <a:t>Peripheral Iris Relaxing Incisions</a:t>
            </a:r>
          </a:p>
          <a:p>
            <a:endParaRPr lang="en-US" sz="3600" dirty="0"/>
          </a:p>
          <a:p>
            <a:r>
              <a:rPr lang="en-US" dirty="0"/>
              <a:t>Hang-Back (Non-appositional) Technique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7126E0-A22E-4154-89BB-7E05E9D8697B}"/>
              </a:ext>
            </a:extLst>
          </p:cNvPr>
          <p:cNvSpPr/>
          <p:nvPr/>
        </p:nvSpPr>
        <p:spPr>
          <a:xfrm>
            <a:off x="13781314" y="7866925"/>
            <a:ext cx="581457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5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04900" y="1054171"/>
            <a:ext cx="12793980" cy="659444"/>
          </a:xfrm>
        </p:spPr>
        <p:txBody>
          <a:bodyPr/>
          <a:lstStyle/>
          <a:p>
            <a:pPr algn="ctr"/>
            <a:r>
              <a:rPr lang="en-US" sz="5400" dirty="0"/>
              <a:t>IRIS REPAIR TECHNIQUES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Siepser</a:t>
            </a:r>
            <a:r>
              <a:rPr lang="en-US" dirty="0"/>
              <a:t> Sliding Knot </a:t>
            </a:r>
          </a:p>
          <a:p>
            <a:r>
              <a:rPr lang="en-US" dirty="0"/>
              <a:t>Single-Pass Four-throw </a:t>
            </a:r>
            <a:r>
              <a:rPr lang="en-US" dirty="0" err="1"/>
              <a:t>Pupilloplasty</a:t>
            </a:r>
            <a:endParaRPr lang="en-US" dirty="0"/>
          </a:p>
          <a:p>
            <a:endParaRPr lang="en-US" sz="3600" dirty="0"/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374772" y="7924800"/>
            <a:ext cx="1191153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7126E0-A22E-4154-89BB-7E05E9D8697B}"/>
              </a:ext>
            </a:extLst>
          </p:cNvPr>
          <p:cNvSpPr/>
          <p:nvPr/>
        </p:nvSpPr>
        <p:spPr>
          <a:xfrm>
            <a:off x="13781314" y="7866925"/>
            <a:ext cx="581457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3AE155-3677-4D54-A7E1-D6CA2B73B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89"/>
          <a:stretch/>
        </p:blipFill>
        <p:spPr>
          <a:xfrm>
            <a:off x="1634085" y="3810000"/>
            <a:ext cx="4624475" cy="379132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B544BCF-ECA2-4076-8E73-71EEFE58436F}"/>
              </a:ext>
            </a:extLst>
          </p:cNvPr>
          <p:cNvCxnSpPr/>
          <p:nvPr/>
        </p:nvCxnSpPr>
        <p:spPr>
          <a:xfrm flipH="1">
            <a:off x="3056792" y="5706835"/>
            <a:ext cx="772160" cy="3251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032C05AD-BF94-4EDB-AA09-CD83713984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64"/>
          <a:stretch/>
        </p:blipFill>
        <p:spPr>
          <a:xfrm>
            <a:off x="8766242" y="3881961"/>
            <a:ext cx="4188778" cy="370840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FE54D10-9686-4E70-A746-D7721CFDEC94}"/>
              </a:ext>
            </a:extLst>
          </p:cNvPr>
          <p:cNvSpPr/>
          <p:nvPr/>
        </p:nvSpPr>
        <p:spPr>
          <a:xfrm>
            <a:off x="11145520" y="5054240"/>
            <a:ext cx="711200" cy="651420"/>
          </a:xfrm>
          <a:custGeom>
            <a:avLst/>
            <a:gdLst>
              <a:gd name="connsiteX0" fmla="*/ 264160 w 711200"/>
              <a:gd name="connsiteY0" fmla="*/ 651420 h 651420"/>
              <a:gd name="connsiteX1" fmla="*/ 101600 w 711200"/>
              <a:gd name="connsiteY1" fmla="*/ 631100 h 651420"/>
              <a:gd name="connsiteX2" fmla="*/ 0 w 711200"/>
              <a:gd name="connsiteY2" fmla="*/ 448220 h 651420"/>
              <a:gd name="connsiteX3" fmla="*/ 20320 w 711200"/>
              <a:gd name="connsiteY3" fmla="*/ 346620 h 651420"/>
              <a:gd name="connsiteX4" fmla="*/ 325120 w 711200"/>
              <a:gd name="connsiteY4" fmla="*/ 427900 h 651420"/>
              <a:gd name="connsiteX5" fmla="*/ 182880 w 711200"/>
              <a:gd name="connsiteY5" fmla="*/ 468540 h 651420"/>
              <a:gd name="connsiteX6" fmla="*/ 142240 w 711200"/>
              <a:gd name="connsiteY6" fmla="*/ 346620 h 651420"/>
              <a:gd name="connsiteX7" fmla="*/ 162560 w 711200"/>
              <a:gd name="connsiteY7" fmla="*/ 245020 h 651420"/>
              <a:gd name="connsiteX8" fmla="*/ 223520 w 711200"/>
              <a:gd name="connsiteY8" fmla="*/ 224700 h 651420"/>
              <a:gd name="connsiteX9" fmla="*/ 467360 w 711200"/>
              <a:gd name="connsiteY9" fmla="*/ 245020 h 651420"/>
              <a:gd name="connsiteX10" fmla="*/ 487680 w 711200"/>
              <a:gd name="connsiteY10" fmla="*/ 387260 h 651420"/>
              <a:gd name="connsiteX11" fmla="*/ 365760 w 711200"/>
              <a:gd name="connsiteY11" fmla="*/ 366940 h 651420"/>
              <a:gd name="connsiteX12" fmla="*/ 345440 w 711200"/>
              <a:gd name="connsiteY12" fmla="*/ 163740 h 651420"/>
              <a:gd name="connsiteX13" fmla="*/ 467360 w 711200"/>
              <a:gd name="connsiteY13" fmla="*/ 123100 h 651420"/>
              <a:gd name="connsiteX14" fmla="*/ 568960 w 711200"/>
              <a:gd name="connsiteY14" fmla="*/ 143420 h 651420"/>
              <a:gd name="connsiteX15" fmla="*/ 629920 w 711200"/>
              <a:gd name="connsiteY15" fmla="*/ 163740 h 651420"/>
              <a:gd name="connsiteX16" fmla="*/ 650240 w 711200"/>
              <a:gd name="connsiteY16" fmla="*/ 224700 h 651420"/>
              <a:gd name="connsiteX17" fmla="*/ 629920 w 711200"/>
              <a:gd name="connsiteY17" fmla="*/ 305980 h 651420"/>
              <a:gd name="connsiteX18" fmla="*/ 568960 w 711200"/>
              <a:gd name="connsiteY18" fmla="*/ 285660 h 651420"/>
              <a:gd name="connsiteX19" fmla="*/ 548640 w 711200"/>
              <a:gd name="connsiteY19" fmla="*/ 184060 h 651420"/>
              <a:gd name="connsiteX20" fmla="*/ 609600 w 711200"/>
              <a:gd name="connsiteY20" fmla="*/ 21500 h 651420"/>
              <a:gd name="connsiteX21" fmla="*/ 670560 w 711200"/>
              <a:gd name="connsiteY21" fmla="*/ 1180 h 651420"/>
              <a:gd name="connsiteX22" fmla="*/ 711200 w 711200"/>
              <a:gd name="connsiteY22" fmla="*/ 1180 h 651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11200" h="651420">
                <a:moveTo>
                  <a:pt x="264160" y="651420"/>
                </a:moveTo>
                <a:cubicBezTo>
                  <a:pt x="209973" y="644647"/>
                  <a:pt x="148770" y="658616"/>
                  <a:pt x="101600" y="631100"/>
                </a:cubicBezTo>
                <a:cubicBezTo>
                  <a:pt x="43776" y="597369"/>
                  <a:pt x="20269" y="509028"/>
                  <a:pt x="0" y="448220"/>
                </a:cubicBezTo>
                <a:cubicBezTo>
                  <a:pt x="6773" y="414353"/>
                  <a:pt x="-13051" y="355519"/>
                  <a:pt x="20320" y="346620"/>
                </a:cubicBezTo>
                <a:cubicBezTo>
                  <a:pt x="294510" y="273503"/>
                  <a:pt x="281869" y="298146"/>
                  <a:pt x="325120" y="427900"/>
                </a:cubicBezTo>
                <a:cubicBezTo>
                  <a:pt x="305365" y="487164"/>
                  <a:pt x="299779" y="570827"/>
                  <a:pt x="182880" y="468540"/>
                </a:cubicBezTo>
                <a:cubicBezTo>
                  <a:pt x="150641" y="440331"/>
                  <a:pt x="142240" y="346620"/>
                  <a:pt x="142240" y="346620"/>
                </a:cubicBezTo>
                <a:cubicBezTo>
                  <a:pt x="149013" y="312753"/>
                  <a:pt x="143402" y="273757"/>
                  <a:pt x="162560" y="245020"/>
                </a:cubicBezTo>
                <a:cubicBezTo>
                  <a:pt x="174441" y="227198"/>
                  <a:pt x="202101" y="224700"/>
                  <a:pt x="223520" y="224700"/>
                </a:cubicBezTo>
                <a:cubicBezTo>
                  <a:pt x="305082" y="224700"/>
                  <a:pt x="386080" y="238247"/>
                  <a:pt x="467360" y="245020"/>
                </a:cubicBezTo>
                <a:cubicBezTo>
                  <a:pt x="480993" y="265470"/>
                  <a:pt x="562521" y="355185"/>
                  <a:pt x="487680" y="387260"/>
                </a:cubicBezTo>
                <a:cubicBezTo>
                  <a:pt x="449811" y="403490"/>
                  <a:pt x="406400" y="373713"/>
                  <a:pt x="365760" y="366940"/>
                </a:cubicBezTo>
                <a:cubicBezTo>
                  <a:pt x="354672" y="333676"/>
                  <a:pt x="289707" y="211511"/>
                  <a:pt x="345440" y="163740"/>
                </a:cubicBezTo>
                <a:cubicBezTo>
                  <a:pt x="377965" y="135861"/>
                  <a:pt x="467360" y="123100"/>
                  <a:pt x="467360" y="123100"/>
                </a:cubicBezTo>
                <a:cubicBezTo>
                  <a:pt x="501227" y="129873"/>
                  <a:pt x="535454" y="135043"/>
                  <a:pt x="568960" y="143420"/>
                </a:cubicBezTo>
                <a:cubicBezTo>
                  <a:pt x="589740" y="148615"/>
                  <a:pt x="614774" y="148594"/>
                  <a:pt x="629920" y="163740"/>
                </a:cubicBezTo>
                <a:cubicBezTo>
                  <a:pt x="645066" y="178886"/>
                  <a:pt x="643467" y="204380"/>
                  <a:pt x="650240" y="224700"/>
                </a:cubicBezTo>
                <a:cubicBezTo>
                  <a:pt x="643467" y="251793"/>
                  <a:pt x="652262" y="289224"/>
                  <a:pt x="629920" y="305980"/>
                </a:cubicBezTo>
                <a:cubicBezTo>
                  <a:pt x="612785" y="318831"/>
                  <a:pt x="580841" y="303482"/>
                  <a:pt x="568960" y="285660"/>
                </a:cubicBezTo>
                <a:cubicBezTo>
                  <a:pt x="549802" y="256923"/>
                  <a:pt x="555413" y="217927"/>
                  <a:pt x="548640" y="184060"/>
                </a:cubicBezTo>
                <a:cubicBezTo>
                  <a:pt x="559655" y="128985"/>
                  <a:pt x="559768" y="61365"/>
                  <a:pt x="609600" y="21500"/>
                </a:cubicBezTo>
                <a:cubicBezTo>
                  <a:pt x="626326" y="8120"/>
                  <a:pt x="649557" y="5381"/>
                  <a:pt x="670560" y="1180"/>
                </a:cubicBezTo>
                <a:cubicBezTo>
                  <a:pt x="683844" y="-1477"/>
                  <a:pt x="697653" y="1180"/>
                  <a:pt x="711200" y="118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3580A8D-6F82-438B-BC42-61FD4FA98E64}"/>
              </a:ext>
            </a:extLst>
          </p:cNvPr>
          <p:cNvSpPr/>
          <p:nvPr/>
        </p:nvSpPr>
        <p:spPr>
          <a:xfrm>
            <a:off x="10850880" y="5303520"/>
            <a:ext cx="1078589" cy="568960"/>
          </a:xfrm>
          <a:custGeom>
            <a:avLst/>
            <a:gdLst>
              <a:gd name="connsiteX0" fmla="*/ 0 w 1078589"/>
              <a:gd name="connsiteY0" fmla="*/ 447040 h 568960"/>
              <a:gd name="connsiteX1" fmla="*/ 101600 w 1078589"/>
              <a:gd name="connsiteY1" fmla="*/ 426720 h 568960"/>
              <a:gd name="connsiteX2" fmla="*/ 223520 w 1078589"/>
              <a:gd name="connsiteY2" fmla="*/ 345440 h 568960"/>
              <a:gd name="connsiteX3" fmla="*/ 345440 w 1078589"/>
              <a:gd name="connsiteY3" fmla="*/ 304800 h 568960"/>
              <a:gd name="connsiteX4" fmla="*/ 406400 w 1078589"/>
              <a:gd name="connsiteY4" fmla="*/ 284480 h 568960"/>
              <a:gd name="connsiteX5" fmla="*/ 467360 w 1078589"/>
              <a:gd name="connsiteY5" fmla="*/ 243840 h 568960"/>
              <a:gd name="connsiteX6" fmla="*/ 568960 w 1078589"/>
              <a:gd name="connsiteY6" fmla="*/ 162560 h 568960"/>
              <a:gd name="connsiteX7" fmla="*/ 629920 w 1078589"/>
              <a:gd name="connsiteY7" fmla="*/ 121920 h 568960"/>
              <a:gd name="connsiteX8" fmla="*/ 751840 w 1078589"/>
              <a:gd name="connsiteY8" fmla="*/ 81280 h 568960"/>
              <a:gd name="connsiteX9" fmla="*/ 812800 w 1078589"/>
              <a:gd name="connsiteY9" fmla="*/ 40640 h 568960"/>
              <a:gd name="connsiteX10" fmla="*/ 975360 w 1078589"/>
              <a:gd name="connsiteY10" fmla="*/ 0 h 568960"/>
              <a:gd name="connsiteX11" fmla="*/ 1016000 w 1078589"/>
              <a:gd name="connsiteY11" fmla="*/ 223520 h 568960"/>
              <a:gd name="connsiteX12" fmla="*/ 894080 w 1078589"/>
              <a:gd name="connsiteY12" fmla="*/ 264160 h 568960"/>
              <a:gd name="connsiteX13" fmla="*/ 772160 w 1078589"/>
              <a:gd name="connsiteY13" fmla="*/ 345440 h 568960"/>
              <a:gd name="connsiteX14" fmla="*/ 690880 w 1078589"/>
              <a:gd name="connsiteY14" fmla="*/ 447040 h 568960"/>
              <a:gd name="connsiteX15" fmla="*/ 670560 w 1078589"/>
              <a:gd name="connsiteY15" fmla="*/ 508000 h 568960"/>
              <a:gd name="connsiteX16" fmla="*/ 609600 w 1078589"/>
              <a:gd name="connsiteY16" fmla="*/ 548640 h 568960"/>
              <a:gd name="connsiteX17" fmla="*/ 162560 w 1078589"/>
              <a:gd name="connsiteY17" fmla="*/ 56896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78589" h="568960">
                <a:moveTo>
                  <a:pt x="0" y="447040"/>
                </a:moveTo>
                <a:cubicBezTo>
                  <a:pt x="33867" y="440267"/>
                  <a:pt x="70158" y="441012"/>
                  <a:pt x="101600" y="426720"/>
                </a:cubicBezTo>
                <a:cubicBezTo>
                  <a:pt x="146065" y="406509"/>
                  <a:pt x="177183" y="360886"/>
                  <a:pt x="223520" y="345440"/>
                </a:cubicBezTo>
                <a:lnTo>
                  <a:pt x="345440" y="304800"/>
                </a:lnTo>
                <a:cubicBezTo>
                  <a:pt x="365760" y="298027"/>
                  <a:pt x="388578" y="296361"/>
                  <a:pt x="406400" y="284480"/>
                </a:cubicBezTo>
                <a:lnTo>
                  <a:pt x="467360" y="243840"/>
                </a:lnTo>
                <a:cubicBezTo>
                  <a:pt x="535868" y="141078"/>
                  <a:pt x="470810" y="211635"/>
                  <a:pt x="568960" y="162560"/>
                </a:cubicBezTo>
                <a:cubicBezTo>
                  <a:pt x="590803" y="151638"/>
                  <a:pt x="607603" y="131839"/>
                  <a:pt x="629920" y="121920"/>
                </a:cubicBezTo>
                <a:cubicBezTo>
                  <a:pt x="669066" y="104522"/>
                  <a:pt x="716196" y="105042"/>
                  <a:pt x="751840" y="81280"/>
                </a:cubicBezTo>
                <a:cubicBezTo>
                  <a:pt x="772160" y="67733"/>
                  <a:pt x="790957" y="51562"/>
                  <a:pt x="812800" y="40640"/>
                </a:cubicBezTo>
                <a:cubicBezTo>
                  <a:pt x="854456" y="19812"/>
                  <a:pt x="936716" y="7729"/>
                  <a:pt x="975360" y="0"/>
                </a:cubicBezTo>
                <a:cubicBezTo>
                  <a:pt x="1072311" y="32317"/>
                  <a:pt x="1129301" y="29290"/>
                  <a:pt x="1016000" y="223520"/>
                </a:cubicBezTo>
                <a:cubicBezTo>
                  <a:pt x="994415" y="260523"/>
                  <a:pt x="929724" y="240398"/>
                  <a:pt x="894080" y="264160"/>
                </a:cubicBezTo>
                <a:lnTo>
                  <a:pt x="772160" y="345440"/>
                </a:lnTo>
                <a:cubicBezTo>
                  <a:pt x="721085" y="498665"/>
                  <a:pt x="795922" y="315737"/>
                  <a:pt x="690880" y="447040"/>
                </a:cubicBezTo>
                <a:cubicBezTo>
                  <a:pt x="677500" y="463766"/>
                  <a:pt x="683940" y="491274"/>
                  <a:pt x="670560" y="508000"/>
                </a:cubicBezTo>
                <a:cubicBezTo>
                  <a:pt x="655304" y="527070"/>
                  <a:pt x="633833" y="545611"/>
                  <a:pt x="609600" y="548640"/>
                </a:cubicBezTo>
                <a:cubicBezTo>
                  <a:pt x="444463" y="569282"/>
                  <a:pt x="312517" y="568960"/>
                  <a:pt x="162560" y="568960"/>
                </a:cubicBez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8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04900" y="1054171"/>
            <a:ext cx="12793980" cy="659444"/>
          </a:xfrm>
        </p:spPr>
        <p:txBody>
          <a:bodyPr/>
          <a:lstStyle/>
          <a:p>
            <a:pPr algn="ctr"/>
            <a:r>
              <a:rPr lang="en-US" sz="5400" dirty="0"/>
              <a:t>IRIS REPAIR TECHNIQUES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Peripheral Iris Relaxing Incisions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7126E0-A22E-4154-89BB-7E05E9D8697B}"/>
              </a:ext>
            </a:extLst>
          </p:cNvPr>
          <p:cNvSpPr/>
          <p:nvPr/>
        </p:nvSpPr>
        <p:spPr>
          <a:xfrm>
            <a:off x="13781314" y="7866925"/>
            <a:ext cx="581457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F21B55-CCE8-4A12-8D06-CD5D1F1B2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3129280"/>
            <a:ext cx="6210300" cy="34932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44C8B6-0EEE-4D03-9248-C8D073449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2472" y="3129279"/>
            <a:ext cx="6210299" cy="349329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37321C3C-E555-4DAA-B854-13E58AB8C7C8}"/>
              </a:ext>
            </a:extLst>
          </p:cNvPr>
          <p:cNvSpPr/>
          <p:nvPr/>
        </p:nvSpPr>
        <p:spPr>
          <a:xfrm>
            <a:off x="12021618" y="4470400"/>
            <a:ext cx="103632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53B450C-845C-43DD-B16A-DD858B7F713D}"/>
              </a:ext>
            </a:extLst>
          </p:cNvPr>
          <p:cNvSpPr/>
          <p:nvPr/>
        </p:nvSpPr>
        <p:spPr>
          <a:xfrm>
            <a:off x="4047832" y="4978400"/>
            <a:ext cx="103632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96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04900" y="1054171"/>
            <a:ext cx="12793980" cy="659444"/>
          </a:xfrm>
        </p:spPr>
        <p:txBody>
          <a:bodyPr/>
          <a:lstStyle/>
          <a:p>
            <a:pPr algn="ctr"/>
            <a:r>
              <a:rPr lang="en-US" sz="5400" dirty="0"/>
              <a:t>IRIS REPAIR TECHNIQUES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Hang-Back (Non-appositional) Technique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7126E0-A22E-4154-89BB-7E05E9D8697B}"/>
              </a:ext>
            </a:extLst>
          </p:cNvPr>
          <p:cNvSpPr/>
          <p:nvPr/>
        </p:nvSpPr>
        <p:spPr>
          <a:xfrm>
            <a:off x="13781314" y="7866925"/>
            <a:ext cx="581457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387054-078A-4003-8619-F355AFEB08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73" r="-1"/>
          <a:stretch/>
        </p:blipFill>
        <p:spPr>
          <a:xfrm>
            <a:off x="1553268" y="3031174"/>
            <a:ext cx="5338320" cy="435645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13A024E-2A4C-4D86-BEC9-EC3AF67F1A32}"/>
              </a:ext>
            </a:extLst>
          </p:cNvPr>
          <p:cNvCxnSpPr/>
          <p:nvPr/>
        </p:nvCxnSpPr>
        <p:spPr>
          <a:xfrm>
            <a:off x="4276148" y="5222240"/>
            <a:ext cx="203200" cy="8331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273CAAF-845A-45B8-A832-73F97EBAAEE4}"/>
              </a:ext>
            </a:extLst>
          </p:cNvPr>
          <p:cNvCxnSpPr/>
          <p:nvPr/>
        </p:nvCxnSpPr>
        <p:spPr>
          <a:xfrm>
            <a:off x="4702868" y="4958080"/>
            <a:ext cx="203200" cy="8331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ABD47B1-DFBF-4455-AA93-DF764596AB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98"/>
          <a:stretch/>
        </p:blipFill>
        <p:spPr>
          <a:xfrm>
            <a:off x="8458157" y="2942590"/>
            <a:ext cx="5546677" cy="459486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1FF3C650-1FD5-47F6-A43E-13BF75DC57B1}"/>
              </a:ext>
            </a:extLst>
          </p:cNvPr>
          <p:cNvSpPr/>
          <p:nvPr/>
        </p:nvSpPr>
        <p:spPr>
          <a:xfrm>
            <a:off x="10952480" y="5424363"/>
            <a:ext cx="1056640" cy="965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4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04900" y="1054171"/>
            <a:ext cx="12793980" cy="659444"/>
          </a:xfrm>
        </p:spPr>
        <p:txBody>
          <a:bodyPr/>
          <a:lstStyle/>
          <a:p>
            <a:pPr algn="ctr"/>
            <a:r>
              <a:rPr lang="en-US" sz="5400" dirty="0"/>
              <a:t>POST OPERATIVE COURSE: POD1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7126E0-A22E-4154-89BB-7E05E9D8697B}"/>
              </a:ext>
            </a:extLst>
          </p:cNvPr>
          <p:cNvSpPr/>
          <p:nvPr/>
        </p:nvSpPr>
        <p:spPr>
          <a:xfrm>
            <a:off x="13781314" y="7866925"/>
            <a:ext cx="581457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4CA988-8D7F-4715-96C9-1F73020D93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19" t="37427" r="43528" b="30610"/>
          <a:stretch/>
        </p:blipFill>
        <p:spPr>
          <a:xfrm>
            <a:off x="686860" y="2855457"/>
            <a:ext cx="6194111" cy="34893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E6FFF5-49A2-4F0F-82A0-AAF665B88B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17" t="34698" r="3889" b="34321"/>
          <a:stretch/>
        </p:blipFill>
        <p:spPr>
          <a:xfrm>
            <a:off x="7315200" y="3444737"/>
            <a:ext cx="7084684" cy="210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7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04900" y="1054171"/>
            <a:ext cx="12793980" cy="659444"/>
          </a:xfrm>
        </p:spPr>
        <p:txBody>
          <a:bodyPr/>
          <a:lstStyle/>
          <a:p>
            <a:pPr algn="ctr"/>
            <a:r>
              <a:rPr lang="en-US" sz="5400" dirty="0"/>
              <a:t>POST OPERATIVE COURSE: POM1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BCVA OD: 20/20 -1</a:t>
            </a:r>
          </a:p>
          <a:p>
            <a:endParaRPr lang="en-US" dirty="0"/>
          </a:p>
          <a:p>
            <a:r>
              <a:rPr lang="en-US" dirty="0"/>
              <a:t>Mild early posterior capsular opacification</a:t>
            </a:r>
          </a:p>
          <a:p>
            <a:endParaRPr lang="en-US" dirty="0"/>
          </a:p>
          <a:p>
            <a:r>
              <a:rPr lang="en-US" dirty="0"/>
              <a:t>Patient very happy with cosmetic result, no </a:t>
            </a:r>
            <a:r>
              <a:rPr lang="en-US" dirty="0" err="1"/>
              <a:t>dysphotopsias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7126E0-A22E-4154-89BB-7E05E9D8697B}"/>
              </a:ext>
            </a:extLst>
          </p:cNvPr>
          <p:cNvSpPr/>
          <p:nvPr/>
        </p:nvSpPr>
        <p:spPr>
          <a:xfrm>
            <a:off x="13781314" y="7866925"/>
            <a:ext cx="581457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4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04900" y="1054171"/>
            <a:ext cx="12793980" cy="659444"/>
          </a:xfrm>
        </p:spPr>
        <p:txBody>
          <a:bodyPr/>
          <a:lstStyle/>
          <a:p>
            <a:pPr algn="ctr"/>
            <a:r>
              <a:rPr lang="en-US" sz="5400" dirty="0"/>
              <a:t>Conflicts of Interest and Disclosures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None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7126E0-A22E-4154-89BB-7E05E9D8697B}"/>
              </a:ext>
            </a:extLst>
          </p:cNvPr>
          <p:cNvSpPr/>
          <p:nvPr/>
        </p:nvSpPr>
        <p:spPr>
          <a:xfrm>
            <a:off x="13781314" y="7866925"/>
            <a:ext cx="581457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4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04900" y="1054171"/>
            <a:ext cx="12793980" cy="659444"/>
          </a:xfrm>
        </p:spPr>
        <p:txBody>
          <a:bodyPr/>
          <a:lstStyle/>
          <a:p>
            <a:pPr algn="ctr"/>
            <a:r>
              <a:rPr lang="en-US" sz="5400" dirty="0"/>
              <a:t>CASE PRESENTATION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 66 year old woman presented with a large iris defect 1 year following iris melanoma resection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7126E0-A22E-4154-89BB-7E05E9D8697B}"/>
              </a:ext>
            </a:extLst>
          </p:cNvPr>
          <p:cNvSpPr/>
          <p:nvPr/>
        </p:nvSpPr>
        <p:spPr>
          <a:xfrm>
            <a:off x="13781314" y="7866925"/>
            <a:ext cx="581457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39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9FD5E-4AD6-400C-8B29-64A5C2809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2159DF-6851-47AF-AA18-7CF666A843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F45733-DEF7-4B53-9C67-F78BE2407E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E24DF1C-6BCD-428A-9C6B-DD92BAC455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219895E-2433-47EC-BF0F-F8AECB8C3F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D91BBF-75B1-4753-94C8-93D89AD73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763" y="759773"/>
            <a:ext cx="9888196" cy="651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8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0D7B3-BA27-49E8-B1E5-00C9912A79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4B3311-B569-4818-AD0A-82784538D1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EE9429-6689-4F84-AE14-C8445DF89D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678FE99-7352-462D-BF6C-4E045CD4DD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E40664-30AE-4E22-8DC0-23AE15494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60" y="2296160"/>
            <a:ext cx="14133079" cy="379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3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04900" y="1054171"/>
            <a:ext cx="12793980" cy="659444"/>
          </a:xfrm>
        </p:spPr>
        <p:txBody>
          <a:bodyPr/>
          <a:lstStyle/>
          <a:p>
            <a:pPr algn="ctr"/>
            <a:r>
              <a:rPr lang="en-US" sz="5400" dirty="0"/>
              <a:t>CASE PRESENTATION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Visual Acuity OD: 20/40</a:t>
            </a:r>
          </a:p>
          <a:p>
            <a:r>
              <a:rPr lang="en-US" dirty="0"/>
              <a:t>Nuclear/Posterior Subcapsular Cataract OD</a:t>
            </a:r>
          </a:p>
          <a:p>
            <a:r>
              <a:rPr lang="en-US" dirty="0"/>
              <a:t>Rapid visual decline but no </a:t>
            </a:r>
            <a:r>
              <a:rPr lang="en-US" dirty="0" err="1"/>
              <a:t>dysphotopsias</a:t>
            </a:r>
            <a:endParaRPr lang="en-US" dirty="0"/>
          </a:p>
          <a:p>
            <a:r>
              <a:rPr lang="en-US" dirty="0"/>
              <a:t>Otherwise normal exam, no recurrence of melanoma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7126E0-A22E-4154-89BB-7E05E9D8697B}"/>
              </a:ext>
            </a:extLst>
          </p:cNvPr>
          <p:cNvSpPr/>
          <p:nvPr/>
        </p:nvSpPr>
        <p:spPr>
          <a:xfrm>
            <a:off x="13781314" y="7866925"/>
            <a:ext cx="581457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5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04900" y="1054171"/>
            <a:ext cx="12793980" cy="659444"/>
          </a:xfrm>
        </p:spPr>
        <p:txBody>
          <a:bodyPr/>
          <a:lstStyle/>
          <a:p>
            <a:pPr algn="ctr"/>
            <a:r>
              <a:rPr lang="en-US" sz="5400" dirty="0"/>
              <a:t>CASE PRESENTATION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An iris prosthesis was suggested, however, due to insurance issues, she was not able to wait for the prosthesis to be made and requested an intervention as soon as possible</a:t>
            </a:r>
          </a:p>
          <a:p>
            <a:endParaRPr lang="en-US" dirty="0"/>
          </a:p>
          <a:p>
            <a:r>
              <a:rPr lang="en-US" dirty="0"/>
              <a:t>What are her available options?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7126E0-A22E-4154-89BB-7E05E9D8697B}"/>
              </a:ext>
            </a:extLst>
          </p:cNvPr>
          <p:cNvSpPr/>
          <p:nvPr/>
        </p:nvSpPr>
        <p:spPr>
          <a:xfrm>
            <a:off x="13781314" y="7866925"/>
            <a:ext cx="581457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20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04900" y="1054171"/>
            <a:ext cx="12793980" cy="659444"/>
          </a:xfrm>
        </p:spPr>
        <p:txBody>
          <a:bodyPr/>
          <a:lstStyle/>
          <a:p>
            <a:pPr algn="ctr"/>
            <a:r>
              <a:rPr lang="en-US" sz="5400" dirty="0"/>
              <a:t>CASE PRESENTATION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The patient requested cataract surgery with iris repair at the time of surgery if possible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7126E0-A22E-4154-89BB-7E05E9D8697B}"/>
              </a:ext>
            </a:extLst>
          </p:cNvPr>
          <p:cNvSpPr/>
          <p:nvPr/>
        </p:nvSpPr>
        <p:spPr>
          <a:xfrm>
            <a:off x="13781314" y="7866925"/>
            <a:ext cx="581457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5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04900" y="1054171"/>
            <a:ext cx="12793980" cy="659444"/>
          </a:xfrm>
        </p:spPr>
        <p:txBody>
          <a:bodyPr/>
          <a:lstStyle/>
          <a:p>
            <a:pPr algn="ctr"/>
            <a:r>
              <a:rPr lang="en-US" sz="5400" dirty="0"/>
              <a:t>IRIS REPAIR TECHNIQUES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Siepser</a:t>
            </a:r>
            <a:r>
              <a:rPr lang="en-US" dirty="0"/>
              <a:t> Sliding Knot</a:t>
            </a:r>
          </a:p>
          <a:p>
            <a:endParaRPr lang="en-US" sz="3600" dirty="0"/>
          </a:p>
          <a:p>
            <a:r>
              <a:rPr lang="en-US" dirty="0"/>
              <a:t>Single-Pass Four-throw </a:t>
            </a:r>
            <a:r>
              <a:rPr lang="en-US" dirty="0" err="1"/>
              <a:t>Pupilloplasty</a:t>
            </a:r>
            <a:endParaRPr lang="en-US" dirty="0"/>
          </a:p>
          <a:p>
            <a:endParaRPr lang="en-US" sz="3600" dirty="0"/>
          </a:p>
          <a:p>
            <a:r>
              <a:rPr lang="en-US" dirty="0"/>
              <a:t>Peripheral Iris Relaxing Incisions</a:t>
            </a:r>
          </a:p>
          <a:p>
            <a:endParaRPr lang="en-US" sz="3600" dirty="0"/>
          </a:p>
          <a:p>
            <a:r>
              <a:rPr lang="en-US" dirty="0"/>
              <a:t>Hang-Back (Non-appositional) Technique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7126E0-A22E-4154-89BB-7E05E9D8697B}"/>
              </a:ext>
            </a:extLst>
          </p:cNvPr>
          <p:cNvSpPr/>
          <p:nvPr/>
        </p:nvSpPr>
        <p:spPr>
          <a:xfrm>
            <a:off x="13781314" y="7866925"/>
            <a:ext cx="581457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2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CreateDate xmlns="3A4CC35C-0692-4B3D-AE17-ABAB16D83959" xsi:nil="true"/>
    <PublishingExpirationDate xmlns="http://schemas.microsoft.com/sharepoint/v3" xsi:nil="true"/>
    <PublishingStartDate xmlns="http://schemas.microsoft.com/sharepoint/v3" xsi:nil="true"/>
    <wic_System_Copyright xmlns="http://schemas.microsoft.com/sharepoint/v3/fields" xsi:nil="true"/>
    <_dlc_DocId xmlns="402b49ca-617a-4412-a136-22a821ef8eb4">PULSEDOC-674-7</_dlc_DocId>
    <_dlc_DocIdUrl xmlns="402b49ca-617a-4412-a136-22a821ef8eb4">
      <Url>https://pulse.utah.edu/site/Moran/_layouts/15/DocIdRedir.aspx?ID=PULSEDOC-674-7</Url>
      <Description>PULSEDOC-674-7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Image" ma:contentTypeID="0x0101009148F5A04DDD49CBA7127AADA5FB792B00AADE34325A8B49CDA8BB4DB53328F214000A951775C7B10B4C9761BF5CF71EC9BE" ma:contentTypeVersion="9" ma:contentTypeDescription="Upload an image." ma:contentTypeScope="" ma:versionID="0f3324429b45398becfd7119f62e35d1">
  <xsd:schema xmlns:xsd="http://www.w3.org/2001/XMLSchema" xmlns:xs="http://www.w3.org/2001/XMLSchema" xmlns:p="http://schemas.microsoft.com/office/2006/metadata/properties" xmlns:ns1="http://schemas.microsoft.com/sharepoint/v3" xmlns:ns2="3A4CC35C-0692-4B3D-AE17-ABAB16D83959" xmlns:ns3="http://schemas.microsoft.com/sharepoint/v3/fields" xmlns:ns4="402b49ca-617a-4412-a136-22a821ef8eb4" targetNamespace="http://schemas.microsoft.com/office/2006/metadata/properties" ma:root="true" ma:fieldsID="d82ea9da899dcbc3cdc9b9c229979c65" ns1:_="" ns2:_="" ns3:_="" ns4:_="">
    <xsd:import namespace="http://schemas.microsoft.com/sharepoint/v3"/>
    <xsd:import namespace="3A4CC35C-0692-4B3D-AE17-ABAB16D83959"/>
    <xsd:import namespace="http://schemas.microsoft.com/sharepoint/v3/fields"/>
    <xsd:import namespace="402b49ca-617a-4412-a136-22a821ef8eb4"/>
    <xsd:element name="properties">
      <xsd:complexType>
        <xsd:sequence>
          <xsd:element name="documentManagement">
            <xsd:complexType>
              <xsd:all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2:ThumbnailExists" minOccurs="0"/>
                <xsd:element ref="ns2:PreviewExists" minOccurs="0"/>
                <xsd:element ref="ns2:ImageWidth" minOccurs="0"/>
                <xsd:element ref="ns2:ImageHeight" minOccurs="0"/>
                <xsd:element ref="ns2:ImageCreateDate" minOccurs="0"/>
                <xsd:element ref="ns3:wic_System_Copyright" minOccurs="0"/>
                <xsd:element ref="ns4:_dlc_DocId" minOccurs="0"/>
                <xsd:element ref="ns4:_dlc_DocIdUrl" minOccurs="0"/>
                <xsd:element ref="ns4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8" nillable="true" ma:displayName="URL Path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File Type" ma:hidden="true" ma:internalName="File_x0020_Type" ma:readOnly="true">
      <xsd:simpleType>
        <xsd:restriction base="dms:Text"/>
      </xsd:simpleType>
    </xsd:element>
    <xsd:element name="HTML_x0020_File_x0020_Type" ma:index="10" nillable="true" ma:displayName="HTML File Type" ma:hidden="true" ma:internalName="HTML_x0020_File_x0020_Type" ma:readOnly="true">
      <xsd:simpleType>
        <xsd:restriction base="dms:Text"/>
      </xsd:simpleType>
    </xsd:element>
    <xsd:element name="FSObjType" ma:index="11" nillable="true" ma:displayName="Item Type" ma:hidden="true" ma:list="Docs" ma:internalName="FSObjType" ma:readOnly="true" ma:showField="FSType">
      <xsd:simpleType>
        <xsd:restriction base="dms:Lookup"/>
      </xsd:simpleType>
    </xsd:element>
    <xsd:element name="PublishingStartDate" ma:index="30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31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4CC35C-0692-4B3D-AE17-ABAB16D83959" elementFormDefault="qualified">
    <xsd:import namespace="http://schemas.microsoft.com/office/2006/documentManagement/types"/>
    <xsd:import namespace="http://schemas.microsoft.com/office/infopath/2007/PartnerControls"/>
    <xsd:element name="ThumbnailExists" ma:index="18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19" nillable="true" ma:displayName="Preview Exists" ma:default="FALSE" ma:hidden="true" ma:internalName="PreviewExists" ma:readOnly="true">
      <xsd:simpleType>
        <xsd:restriction base="dms:Boolean"/>
      </xsd:simpleType>
    </xsd:element>
    <xsd:element name="ImageWidth" ma:index="20" nillable="true" ma:displayName="Width" ma:internalName="ImageWidth" ma:readOnly="true">
      <xsd:simpleType>
        <xsd:restriction base="dms:Unknown"/>
      </xsd:simpleType>
    </xsd:element>
    <xsd:element name="ImageHeight" ma:index="22" nillable="true" ma:displayName="Height" ma:internalName="ImageHeight" ma:readOnly="true">
      <xsd:simpleType>
        <xsd:restriction base="dms:Unknown"/>
      </xsd:simpleType>
    </xsd:element>
    <xsd:element name="ImageCreateDate" ma:index="25" nillable="true" ma:displayName="Date Picture Taken" ma:format="DateTime" ma:hidden="true" ma:internalName="ImageCreat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26" nillable="true" ma:displayName="Copyright" ma:internalName="wic_System_Copyright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b49ca-617a-4412-a136-22a821ef8eb4" elementFormDefault="qualified">
    <xsd:import namespace="http://schemas.microsoft.com/office/2006/documentManagement/types"/>
    <xsd:import namespace="http://schemas.microsoft.com/office/infopath/2007/PartnerControls"/>
    <xsd:element name="_dlc_DocId" ma:index="27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8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9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4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23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3D73A6-7734-498D-8B99-ACF033E7BECA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E7CD6E33-4F24-4E97-A67E-A929288ABF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68D7140-BF69-48BF-9C4D-CDE830ECB125}">
  <ds:schemaRefs>
    <ds:schemaRef ds:uri="http://purl.org/dc/elements/1.1/"/>
    <ds:schemaRef ds:uri="http://schemas.microsoft.com/sharepoint/v3"/>
    <ds:schemaRef ds:uri="http://purl.org/dc/dcmitype/"/>
    <ds:schemaRef ds:uri="402b49ca-617a-4412-a136-22a821ef8eb4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microsoft.com/sharepoint/v3/fields"/>
    <ds:schemaRef ds:uri="3A4CC35C-0692-4B3D-AE17-ABAB16D83959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6315FA7C-3EEB-4E87-848F-D7D9BCDF4A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A4CC35C-0692-4B3D-AE17-ABAB16D83959"/>
    <ds:schemaRef ds:uri="http://schemas.microsoft.com/sharepoint/v3/fields"/>
    <ds:schemaRef ds:uri="402b49ca-617a-4412-a136-22a821ef8e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8752</TotalTime>
  <Words>249</Words>
  <Application>Microsoft Office PowerPoint</Application>
  <PresentationFormat>Custom</PresentationFormat>
  <Paragraphs>59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Century Gothic</vt:lpstr>
      <vt:lpstr>Century Gothic Bold</vt:lpstr>
      <vt:lpstr>Century Gothic Bold Italic</vt:lpstr>
      <vt:lpstr>Office Theme</vt:lpstr>
      <vt:lpstr>PowerPoint Presentation</vt:lpstr>
      <vt:lpstr>Conflicts of Interest and Disclosures</vt:lpstr>
      <vt:lpstr>CASE PRESENTATION</vt:lpstr>
      <vt:lpstr>PowerPoint Presentation</vt:lpstr>
      <vt:lpstr>PowerPoint Presentation</vt:lpstr>
      <vt:lpstr>CASE PRESENTATION</vt:lpstr>
      <vt:lpstr>CASE PRESENTATION</vt:lpstr>
      <vt:lpstr>CASE PRESENTATION</vt:lpstr>
      <vt:lpstr>IRIS REPAIR TECHNIQUES</vt:lpstr>
      <vt:lpstr>IRIS REPAIR TECHNIQUES</vt:lpstr>
      <vt:lpstr>IRIS REPAIR TECHNIQUES</vt:lpstr>
      <vt:lpstr>IRIS REPAIR TECHNIQUES</vt:lpstr>
      <vt:lpstr>IRIS REPAIR TECHNIQUES</vt:lpstr>
      <vt:lpstr>POST OPERATIVE COURSE: POD1</vt:lpstr>
      <vt:lpstr>POST OPERATIVE COURSE: POM1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Lucas Svaren</dc:creator>
  <cp:lastModifiedBy>Austin Nakatsuka</cp:lastModifiedBy>
  <cp:revision>691</cp:revision>
  <cp:lastPrinted>2017-10-04T18:42:42Z</cp:lastPrinted>
  <dcterms:created xsi:type="dcterms:W3CDTF">2016-08-02T16:41:37Z</dcterms:created>
  <dcterms:modified xsi:type="dcterms:W3CDTF">2021-01-07T01:30:17Z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0x0101009148F5A04DDD49CBA7127AADA5FB792B00AADE34325A8B49CDA8BB4DB53328F214000A951775C7B10B4C9761BF5CF71EC9BE</vt:lpwstr>
  </property>
  <property fmtid="{D5CDD505-2E9C-101B-9397-08002B2CF9AE}" pid="3" name="_dlc_DocIdItemGuid">
    <vt:lpwstr>8fbc4b80-fd00-4b05-b1f9-a360ddd6f3b7</vt:lpwstr>
  </property>
</Properties>
</file>