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0"/>
  </p:notesMasterIdLst>
  <p:sldIdLst>
    <p:sldId id="283" r:id="rId2"/>
    <p:sldId id="257" r:id="rId3"/>
    <p:sldId id="301" r:id="rId4"/>
    <p:sldId id="258" r:id="rId5"/>
    <p:sldId id="282" r:id="rId6"/>
    <p:sldId id="265" r:id="rId7"/>
    <p:sldId id="259" r:id="rId8"/>
    <p:sldId id="268" r:id="rId9"/>
    <p:sldId id="273" r:id="rId10"/>
    <p:sldId id="275" r:id="rId11"/>
    <p:sldId id="297" r:id="rId12"/>
    <p:sldId id="276" r:id="rId13"/>
    <p:sldId id="277" r:id="rId14"/>
    <p:sldId id="298" r:id="rId15"/>
    <p:sldId id="278" r:id="rId16"/>
    <p:sldId id="292" r:id="rId17"/>
    <p:sldId id="299" r:id="rId18"/>
    <p:sldId id="30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/>
    <p:restoredTop sz="69388"/>
  </p:normalViewPr>
  <p:slideViewPr>
    <p:cSldViewPr snapToGrid="0" snapToObjects="1">
      <p:cViewPr varScale="1">
        <p:scale>
          <a:sx n="68" d="100"/>
          <a:sy n="68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D04B-1802-0643-B5FD-7FF700F684DC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33D1D-5C01-7542-8467-43AD806D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08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33D1D-5C01-7542-8467-43AD806D90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95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33D1D-5C01-7542-8467-43AD806D90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12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4222-5750-FE46-89E9-6D8FB11407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10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4222-5750-FE46-89E9-6D8FB11407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33D1D-5C01-7542-8467-43AD806D90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94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4222-5750-FE46-89E9-6D8FB11407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7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33D1D-5C01-7542-8467-43AD806D90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58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33D1D-5C01-7542-8467-43AD806D90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19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33D1D-5C01-7542-8467-43AD806D90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7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33D1D-5C01-7542-8467-43AD806D90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71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33D1D-5C01-7542-8467-43AD806D90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01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4222-5750-FE46-89E9-6D8FB11407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27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4222-5750-FE46-89E9-6D8FB11407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37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33D1D-5C01-7542-8467-43AD806D90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70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4222-5750-FE46-89E9-6D8FB11407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5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4222-5750-FE46-89E9-6D8FB11407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84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4222-5750-FE46-89E9-6D8FB11407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7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D8FB4A-D225-8946-A0D3-0C80EA0BA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297" y="-969519"/>
            <a:ext cx="12708835" cy="84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8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bble chart&#10;&#10;Description automatically generated">
            <a:extLst>
              <a:ext uri="{FF2B5EF4-FFF2-40B4-BE49-F238E27FC236}">
                <a16:creationId xmlns:a16="http://schemas.microsoft.com/office/drawing/2014/main" id="{10A777F3-DB26-0049-A07C-D63CE0BAD9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1" t="23965" r="1707" b="1486"/>
          <a:stretch/>
        </p:blipFill>
        <p:spPr>
          <a:xfrm>
            <a:off x="1839686" y="1793239"/>
            <a:ext cx="8714014" cy="44878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4EE2FA-8643-5548-86D5-F9CE956F2502}"/>
              </a:ext>
            </a:extLst>
          </p:cNvPr>
          <p:cNvSpPr txBox="1"/>
          <p:nvPr/>
        </p:nvSpPr>
        <p:spPr>
          <a:xfrm>
            <a:off x="2708410" y="130628"/>
            <a:ext cx="27542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u="sng" dirty="0"/>
              <a:t>OD</a:t>
            </a:r>
          </a:p>
          <a:p>
            <a:pPr algn="ctr"/>
            <a:r>
              <a:rPr lang="en-US" sz="3000" dirty="0"/>
              <a:t>K1: 40.28 @ 111</a:t>
            </a:r>
          </a:p>
          <a:p>
            <a:pPr algn="ctr"/>
            <a:r>
              <a:rPr lang="en-US" sz="3000" dirty="0"/>
              <a:t>K2: 39.44 @ 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4F1A1-6DBF-E845-B55A-221413F8A003}"/>
              </a:ext>
            </a:extLst>
          </p:cNvPr>
          <p:cNvSpPr txBox="1"/>
          <p:nvPr/>
        </p:nvSpPr>
        <p:spPr>
          <a:xfrm>
            <a:off x="6729312" y="130628"/>
            <a:ext cx="27542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u="sng" dirty="0"/>
              <a:t>OS</a:t>
            </a:r>
          </a:p>
          <a:p>
            <a:pPr algn="ctr"/>
            <a:r>
              <a:rPr lang="en-US" sz="3000" dirty="0"/>
              <a:t>K1: 39.70 @ 34</a:t>
            </a:r>
          </a:p>
          <a:p>
            <a:pPr algn="ctr"/>
            <a:r>
              <a:rPr lang="en-US" sz="3000" dirty="0"/>
              <a:t>K2: 38.88 @ 124</a:t>
            </a:r>
          </a:p>
        </p:txBody>
      </p:sp>
    </p:spTree>
    <p:extLst>
      <p:ext uri="{BB962C8B-B14F-4D97-AF65-F5344CB8AC3E}">
        <p14:creationId xmlns:p14="http://schemas.microsoft.com/office/powerpoint/2010/main" val="370982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F0194-36C7-3E4A-B1AA-A550ABB78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7DB33-FF54-C542-800B-7A59D5B20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9640270" cy="310198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might account for our patient’s significant myopic shift? 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Might a component of this be attributable to post-LASIK ectasia or gradual cataract formation?</a:t>
            </a:r>
          </a:p>
        </p:txBody>
      </p:sp>
    </p:spTree>
    <p:extLst>
      <p:ext uri="{BB962C8B-B14F-4D97-AF65-F5344CB8AC3E}">
        <p14:creationId xmlns:p14="http://schemas.microsoft.com/office/powerpoint/2010/main" val="5729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bble chart&#10;&#10;Description automatically generated">
            <a:extLst>
              <a:ext uri="{FF2B5EF4-FFF2-40B4-BE49-F238E27FC236}">
                <a16:creationId xmlns:a16="http://schemas.microsoft.com/office/drawing/2014/main" id="{10A777F3-DB26-0049-A07C-D63CE0BAD9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1" t="23965" r="1707" b="1486"/>
          <a:stretch/>
        </p:blipFill>
        <p:spPr>
          <a:xfrm>
            <a:off x="285345" y="3228238"/>
            <a:ext cx="4970956" cy="2560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4EE2FA-8643-5548-86D5-F9CE956F2502}"/>
              </a:ext>
            </a:extLst>
          </p:cNvPr>
          <p:cNvSpPr txBox="1"/>
          <p:nvPr/>
        </p:nvSpPr>
        <p:spPr>
          <a:xfrm>
            <a:off x="492445" y="2120242"/>
            <a:ext cx="20617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u="sng" dirty="0"/>
              <a:t>OD</a:t>
            </a:r>
          </a:p>
          <a:p>
            <a:pPr algn="ctr"/>
            <a:r>
              <a:rPr lang="en-US" sz="2200" dirty="0"/>
              <a:t>K1: 40.28 @ 111</a:t>
            </a:r>
          </a:p>
          <a:p>
            <a:pPr algn="ctr"/>
            <a:r>
              <a:rPr lang="en-US" sz="2200" dirty="0"/>
              <a:t>K2: 39.44 @ 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4F1A1-6DBF-E845-B55A-221413F8A003}"/>
              </a:ext>
            </a:extLst>
          </p:cNvPr>
          <p:cNvSpPr txBox="1"/>
          <p:nvPr/>
        </p:nvSpPr>
        <p:spPr>
          <a:xfrm>
            <a:off x="2874373" y="2120242"/>
            <a:ext cx="20617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u="sng" dirty="0"/>
              <a:t>OS</a:t>
            </a:r>
          </a:p>
          <a:p>
            <a:pPr algn="ctr"/>
            <a:r>
              <a:rPr lang="en-US" sz="2200" dirty="0"/>
              <a:t>K1: 39.70 @ 34</a:t>
            </a:r>
          </a:p>
          <a:p>
            <a:pPr algn="ctr"/>
            <a:r>
              <a:rPr lang="en-US" sz="2200" dirty="0"/>
              <a:t>K2: 38.88 @ 124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F97D46C-308C-C246-84EB-FCB662EFD5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60" b="53083"/>
          <a:stretch/>
        </p:blipFill>
        <p:spPr>
          <a:xfrm>
            <a:off x="5908674" y="3228238"/>
            <a:ext cx="5997981" cy="18195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8E3F01-B94E-6A4A-BC23-C24A6D2AF27A}"/>
              </a:ext>
            </a:extLst>
          </p:cNvPr>
          <p:cNvSpPr txBox="1"/>
          <p:nvPr/>
        </p:nvSpPr>
        <p:spPr>
          <a:xfrm>
            <a:off x="6795571" y="1980812"/>
            <a:ext cx="20617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u="sng" dirty="0"/>
              <a:t>OD</a:t>
            </a:r>
          </a:p>
          <a:p>
            <a:pPr algn="ctr"/>
            <a:r>
              <a:rPr lang="en-US" sz="2200" dirty="0"/>
              <a:t>K1: 41.52 @ 116</a:t>
            </a:r>
          </a:p>
          <a:p>
            <a:pPr algn="ctr"/>
            <a:r>
              <a:rPr lang="en-US" sz="2200" dirty="0"/>
              <a:t>K2: 39.08 @ 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0020D4-EE07-6B4F-A1DC-25C0759C69B6}"/>
              </a:ext>
            </a:extLst>
          </p:cNvPr>
          <p:cNvSpPr txBox="1"/>
          <p:nvPr/>
        </p:nvSpPr>
        <p:spPr>
          <a:xfrm>
            <a:off x="9177499" y="1980812"/>
            <a:ext cx="20617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u="sng" dirty="0"/>
              <a:t>OS</a:t>
            </a:r>
          </a:p>
          <a:p>
            <a:pPr algn="ctr"/>
            <a:r>
              <a:rPr lang="en-US" sz="2200" dirty="0"/>
              <a:t>K1: 39.50 @ 90</a:t>
            </a:r>
          </a:p>
          <a:p>
            <a:pPr algn="ctr"/>
            <a:r>
              <a:rPr lang="en-US" sz="2200" dirty="0"/>
              <a:t>K2: 38.12 @ 180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AB8E5C-404D-BA4B-BE1A-AFA3FE27F36E}"/>
              </a:ext>
            </a:extLst>
          </p:cNvPr>
          <p:cNvSpPr txBox="1"/>
          <p:nvPr/>
        </p:nvSpPr>
        <p:spPr>
          <a:xfrm>
            <a:off x="1971149" y="1052568"/>
            <a:ext cx="14863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/>
              <a:t>2020</a:t>
            </a:r>
            <a:endParaRPr lang="en-US" sz="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243DA5-AF48-7A43-8578-51D8FB9A7FEA}"/>
              </a:ext>
            </a:extLst>
          </p:cNvPr>
          <p:cNvSpPr txBox="1"/>
          <p:nvPr/>
        </p:nvSpPr>
        <p:spPr>
          <a:xfrm>
            <a:off x="8164512" y="1052568"/>
            <a:ext cx="14863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/>
              <a:t>2007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2722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25">
            <a:extLst>
              <a:ext uri="{FF2B5EF4-FFF2-40B4-BE49-F238E27FC236}">
                <a16:creationId xmlns:a16="http://schemas.microsoft.com/office/drawing/2014/main" id="{C72D92FC-831B-F843-B81C-7C8085302F71}"/>
              </a:ext>
            </a:extLst>
          </p:cNvPr>
          <p:cNvSpPr txBox="1"/>
          <p:nvPr/>
        </p:nvSpPr>
        <p:spPr>
          <a:xfrm>
            <a:off x="5445912" y="2476988"/>
            <a:ext cx="1206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u="sng" dirty="0">
              <a:solidFill>
                <a:schemeClr val="accent1"/>
              </a:solidFill>
              <a:latin typeface="Gill Sans Light"/>
            </a:endParaRPr>
          </a:p>
          <a:p>
            <a:pPr algn="ctr"/>
            <a:r>
              <a:rPr lang="en-US" sz="2400" b="1" u="sng" dirty="0">
                <a:solidFill>
                  <a:schemeClr val="accent1"/>
                </a:solidFill>
                <a:latin typeface="Gill Sans Light"/>
              </a:rPr>
              <a:t>External</a:t>
            </a:r>
          </a:p>
          <a:p>
            <a:pPr algn="ctr"/>
            <a:r>
              <a:rPr lang="en-US" sz="2400" b="1" u="sng" dirty="0">
                <a:solidFill>
                  <a:schemeClr val="accent1"/>
                </a:solidFill>
                <a:latin typeface="Gill Sans Light"/>
              </a:rPr>
              <a:t>L/L</a:t>
            </a:r>
          </a:p>
          <a:p>
            <a:pPr algn="ctr"/>
            <a:r>
              <a:rPr lang="en-US" sz="2400" b="1" u="sng" dirty="0">
                <a:solidFill>
                  <a:schemeClr val="accent1"/>
                </a:solidFill>
                <a:latin typeface="Gill Sans Light"/>
              </a:rPr>
              <a:t>C/S</a:t>
            </a:r>
          </a:p>
          <a:p>
            <a:pPr algn="ctr"/>
            <a:r>
              <a:rPr lang="en-US" sz="2400" b="1" u="sng" dirty="0">
                <a:solidFill>
                  <a:schemeClr val="accent1"/>
                </a:solidFill>
                <a:latin typeface="Gill Sans Light"/>
              </a:rPr>
              <a:t>K</a:t>
            </a:r>
          </a:p>
          <a:p>
            <a:pPr algn="ctr"/>
            <a:r>
              <a:rPr lang="en-US" sz="2400" b="1" u="sng" dirty="0">
                <a:solidFill>
                  <a:schemeClr val="accent1"/>
                </a:solidFill>
                <a:latin typeface="Gill Sans Light"/>
              </a:rPr>
              <a:t>A/C</a:t>
            </a:r>
          </a:p>
          <a:p>
            <a:pPr algn="ctr"/>
            <a:r>
              <a:rPr lang="en-US" sz="2400" b="1" u="sng" dirty="0">
                <a:solidFill>
                  <a:schemeClr val="accent1"/>
                </a:solidFill>
                <a:latin typeface="Gill Sans Light"/>
              </a:rPr>
              <a:t>Iris</a:t>
            </a:r>
          </a:p>
          <a:p>
            <a:pPr algn="ctr"/>
            <a:r>
              <a:rPr lang="en-US" sz="2400" b="1" u="sng" dirty="0">
                <a:solidFill>
                  <a:schemeClr val="accent1"/>
                </a:solidFill>
                <a:latin typeface="Gill Sans Light"/>
              </a:rPr>
              <a:t>Lens</a:t>
            </a:r>
          </a:p>
          <a:p>
            <a:pPr algn="ctr"/>
            <a:r>
              <a:rPr lang="en-US" sz="2400" b="1" u="sng" dirty="0">
                <a:solidFill>
                  <a:schemeClr val="accent1"/>
                </a:solidFill>
                <a:latin typeface="Gill Sans Light"/>
              </a:rPr>
              <a:t>Ant </a:t>
            </a:r>
            <a:r>
              <a:rPr lang="en-US" sz="2400" b="1" u="sng" dirty="0" err="1">
                <a:solidFill>
                  <a:schemeClr val="accent1"/>
                </a:solidFill>
                <a:latin typeface="Gill Sans Light"/>
              </a:rPr>
              <a:t>Vit</a:t>
            </a:r>
            <a:endParaRPr lang="en-US" sz="2400" b="1" u="sng" dirty="0">
              <a:solidFill>
                <a:schemeClr val="accent1"/>
              </a:solidFill>
              <a:latin typeface="Gill Sans Ligh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CCB737-D91B-7E46-BA65-A9577781ADD7}"/>
              </a:ext>
            </a:extLst>
          </p:cNvPr>
          <p:cNvSpPr txBox="1"/>
          <p:nvPr/>
        </p:nvSpPr>
        <p:spPr>
          <a:xfrm>
            <a:off x="2441840" y="2476988"/>
            <a:ext cx="238238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Gill Sans Light"/>
              </a:rPr>
              <a:t>OD</a:t>
            </a:r>
          </a:p>
          <a:p>
            <a:pPr algn="ctr"/>
            <a:r>
              <a:rPr lang="en-US" sz="2400" dirty="0">
                <a:latin typeface="Gill Sans Light"/>
              </a:rPr>
              <a:t>Normal</a:t>
            </a:r>
          </a:p>
          <a:p>
            <a:pPr algn="ctr"/>
            <a:r>
              <a:rPr lang="en-US" sz="2400" dirty="0">
                <a:latin typeface="Gill Sans Light"/>
              </a:rPr>
              <a:t>MGD</a:t>
            </a:r>
          </a:p>
          <a:p>
            <a:pPr algn="ctr"/>
            <a:r>
              <a:rPr lang="en-US" sz="2400" dirty="0">
                <a:latin typeface="Gill Sans Light"/>
              </a:rPr>
              <a:t>W&amp;Q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Gill Sans Light"/>
              </a:rPr>
              <a:t>LASIK flap</a:t>
            </a:r>
          </a:p>
          <a:p>
            <a:pPr algn="ctr"/>
            <a:r>
              <a:rPr lang="en-US" sz="2400" dirty="0">
                <a:latin typeface="Gill Sans Light"/>
              </a:rPr>
              <a:t>D&amp;Q</a:t>
            </a:r>
          </a:p>
          <a:p>
            <a:pPr algn="ctr"/>
            <a:r>
              <a:rPr lang="en-US" sz="2400" dirty="0">
                <a:latin typeface="Gill Sans Light"/>
              </a:rPr>
              <a:t>R&amp;R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Gill Sans Light"/>
              </a:rPr>
              <a:t>2+ opalescent NS</a:t>
            </a:r>
          </a:p>
          <a:p>
            <a:pPr algn="ctr"/>
            <a:r>
              <a:rPr lang="en-US" sz="2400" dirty="0">
                <a:latin typeface="Gill Sans Light"/>
              </a:rPr>
              <a:t>PVD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66075AD4-FB2F-1E4A-A6DF-D5A3BDC6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440" y="690135"/>
            <a:ext cx="7729728" cy="1188720"/>
          </a:xfrm>
        </p:spPr>
        <p:txBody>
          <a:bodyPr/>
          <a:lstStyle/>
          <a:p>
            <a:r>
              <a:rPr lang="en-US" dirty="0"/>
              <a:t>Slit Lamp Exam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54BDF3-FB2B-174A-AA37-9C6130C9A549}"/>
              </a:ext>
            </a:extLst>
          </p:cNvPr>
          <p:cNvSpPr txBox="1"/>
          <p:nvPr/>
        </p:nvSpPr>
        <p:spPr>
          <a:xfrm>
            <a:off x="7590301" y="2476988"/>
            <a:ext cx="14109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Gill Sans Light"/>
              </a:rPr>
              <a:t>OS</a:t>
            </a:r>
          </a:p>
          <a:p>
            <a:pPr algn="ctr"/>
            <a:r>
              <a:rPr lang="en-US" sz="2400" dirty="0">
                <a:latin typeface="Gill Sans Light"/>
              </a:rPr>
              <a:t>Normal</a:t>
            </a:r>
          </a:p>
          <a:p>
            <a:pPr algn="ctr"/>
            <a:r>
              <a:rPr lang="en-US" sz="2400" dirty="0">
                <a:latin typeface="Gill Sans Light"/>
              </a:rPr>
              <a:t>MGD</a:t>
            </a:r>
          </a:p>
          <a:p>
            <a:pPr algn="ctr"/>
            <a:r>
              <a:rPr lang="en-US" sz="2400" dirty="0">
                <a:latin typeface="Gill Sans Light"/>
              </a:rPr>
              <a:t>W&amp;Q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Gill Sans Light"/>
              </a:rPr>
              <a:t>LASIK flap</a:t>
            </a:r>
          </a:p>
          <a:p>
            <a:pPr algn="ctr"/>
            <a:r>
              <a:rPr lang="en-US" sz="2400" dirty="0">
                <a:latin typeface="Gill Sans Light"/>
              </a:rPr>
              <a:t>D&amp;Q</a:t>
            </a:r>
          </a:p>
          <a:p>
            <a:pPr algn="ctr"/>
            <a:r>
              <a:rPr lang="en-US" sz="2400" dirty="0">
                <a:latin typeface="Gill Sans Light"/>
              </a:rPr>
              <a:t>R&amp;R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Gill Sans Light"/>
              </a:rPr>
              <a:t>NS</a:t>
            </a:r>
          </a:p>
          <a:p>
            <a:pPr algn="ctr"/>
            <a:r>
              <a:rPr lang="en-US" sz="2400" dirty="0">
                <a:latin typeface="Gill Sans Light"/>
              </a:rPr>
              <a:t>PVD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FE0D53-5920-A04A-919F-35C6FE1CBEFA}"/>
              </a:ext>
            </a:extLst>
          </p:cNvPr>
          <p:cNvSpPr/>
          <p:nvPr/>
        </p:nvSpPr>
        <p:spPr>
          <a:xfrm>
            <a:off x="2441840" y="5094516"/>
            <a:ext cx="2382383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48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F0194-36C7-3E4A-B1AA-A550ABB78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7DB33-FF54-C542-800B-7A59D5B20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8967555" cy="310198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Surgical options?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Pre-operative considerations?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905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>
            <a:extLst>
              <a:ext uri="{FF2B5EF4-FFF2-40B4-BE49-F238E27FC236}">
                <a16:creationId xmlns:a16="http://schemas.microsoft.com/office/drawing/2014/main" id="{66075AD4-FB2F-1E4A-A6DF-D5A3BDC6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en-US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93075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dsad">
            <a:extLst>
              <a:ext uri="{FF2B5EF4-FFF2-40B4-BE49-F238E27FC236}">
                <a16:creationId xmlns:a16="http://schemas.microsoft.com/office/drawing/2014/main" id="{A24213E1-3778-E544-8950-5132B5CC5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b="21289"/>
          <a:stretch/>
        </p:blipFill>
        <p:spPr bwMode="auto">
          <a:xfrm>
            <a:off x="421308" y="1530627"/>
            <a:ext cx="11475862" cy="4114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C6A527-E14B-C54B-94CE-44590D045A43}"/>
              </a:ext>
            </a:extLst>
          </p:cNvPr>
          <p:cNvSpPr txBox="1"/>
          <p:nvPr/>
        </p:nvSpPr>
        <p:spPr>
          <a:xfrm>
            <a:off x="7567593" y="6293082"/>
            <a:ext cx="462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Schwartz D.,</a:t>
            </a:r>
            <a:r>
              <a:rPr lang="en-US" i="1" dirty="0"/>
              <a:t> </a:t>
            </a:r>
            <a:r>
              <a:rPr lang="en-US" u="sng" dirty="0"/>
              <a:t>Trans Am </a:t>
            </a:r>
            <a:r>
              <a:rPr lang="en-US" u="sng" dirty="0" err="1"/>
              <a:t>Ophthalmol</a:t>
            </a:r>
            <a:r>
              <a:rPr lang="en-US" u="sng" dirty="0"/>
              <a:t> Soc</a:t>
            </a:r>
            <a:r>
              <a:rPr lang="en-US" dirty="0"/>
              <a:t> (2003)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906D87-5D41-444B-92A7-4602680E88C1}"/>
              </a:ext>
            </a:extLst>
          </p:cNvPr>
          <p:cNvGrpSpPr/>
          <p:nvPr/>
        </p:nvGrpSpPr>
        <p:grpSpPr>
          <a:xfrm>
            <a:off x="3160362" y="1583751"/>
            <a:ext cx="2946939" cy="4369430"/>
            <a:chOff x="3149061" y="1530627"/>
            <a:chExt cx="2946939" cy="43694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5939815-2760-C34B-8985-A34D40CF25EE}"/>
                </a:ext>
              </a:extLst>
            </p:cNvPr>
            <p:cNvSpPr/>
            <p:nvPr/>
          </p:nvSpPr>
          <p:spPr>
            <a:xfrm>
              <a:off x="3910337" y="1530627"/>
              <a:ext cx="2185663" cy="4369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8D41C2-630C-B340-8980-E536519794C6}"/>
                </a:ext>
              </a:extLst>
            </p:cNvPr>
            <p:cNvSpPr/>
            <p:nvPr/>
          </p:nvSpPr>
          <p:spPr>
            <a:xfrm>
              <a:off x="3149061" y="3588027"/>
              <a:ext cx="2185663" cy="1070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622307F-1DC4-DC48-AC8A-257794233FFF}"/>
              </a:ext>
            </a:extLst>
          </p:cNvPr>
          <p:cNvGrpSpPr/>
          <p:nvPr/>
        </p:nvGrpSpPr>
        <p:grpSpPr>
          <a:xfrm>
            <a:off x="5607197" y="1652949"/>
            <a:ext cx="4397189" cy="4369430"/>
            <a:chOff x="2155950" y="1530627"/>
            <a:chExt cx="4397189" cy="43694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DBEBF6-FE6E-4F4A-91FC-0C37992FDF19}"/>
                </a:ext>
              </a:extLst>
            </p:cNvPr>
            <p:cNvSpPr/>
            <p:nvPr/>
          </p:nvSpPr>
          <p:spPr>
            <a:xfrm>
              <a:off x="2656054" y="1530627"/>
              <a:ext cx="3897085" cy="4369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4307E9-4CD1-A646-A41D-D3F9E89C57CD}"/>
                </a:ext>
              </a:extLst>
            </p:cNvPr>
            <p:cNvSpPr/>
            <p:nvPr/>
          </p:nvSpPr>
          <p:spPr>
            <a:xfrm>
              <a:off x="2155950" y="3640139"/>
              <a:ext cx="1777607" cy="1070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26320A7-63A8-3F4F-B9B6-A2112CBED335}"/>
              </a:ext>
            </a:extLst>
          </p:cNvPr>
          <p:cNvGrpSpPr/>
          <p:nvPr/>
        </p:nvGrpSpPr>
        <p:grpSpPr>
          <a:xfrm>
            <a:off x="8990992" y="1677217"/>
            <a:ext cx="2779700" cy="4369430"/>
            <a:chOff x="8990992" y="1677217"/>
            <a:chExt cx="2779700" cy="43694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C69B07-374F-6D46-AA98-54F3F9F38A5F}"/>
                </a:ext>
              </a:extLst>
            </p:cNvPr>
            <p:cNvSpPr/>
            <p:nvPr/>
          </p:nvSpPr>
          <p:spPr>
            <a:xfrm>
              <a:off x="9993085" y="1677217"/>
              <a:ext cx="1777607" cy="4369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4F5A2A-DD23-5149-B645-CD2C4A47D6CC}"/>
                </a:ext>
              </a:extLst>
            </p:cNvPr>
            <p:cNvSpPr/>
            <p:nvPr/>
          </p:nvSpPr>
          <p:spPr>
            <a:xfrm>
              <a:off x="8990992" y="3837664"/>
              <a:ext cx="1777607" cy="1070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311F038-5B8E-ED4E-97FB-39891E44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067" y="140402"/>
            <a:ext cx="7729728" cy="1188720"/>
          </a:xfrm>
        </p:spPr>
        <p:txBody>
          <a:bodyPr/>
          <a:lstStyle/>
          <a:p>
            <a:r>
              <a:rPr lang="en-US" dirty="0"/>
              <a:t>The Light-adjustable lens (LAL)</a:t>
            </a:r>
          </a:p>
        </p:txBody>
      </p:sp>
    </p:spTree>
    <p:extLst>
      <p:ext uri="{BB962C8B-B14F-4D97-AF65-F5344CB8AC3E}">
        <p14:creationId xmlns:p14="http://schemas.microsoft.com/office/powerpoint/2010/main" val="176447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FA63-807A-1941-9122-CB39F9AE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Post-operative course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929E4-179C-3942-A719-68E983F79149}"/>
              </a:ext>
            </a:extLst>
          </p:cNvPr>
          <p:cNvSpPr txBox="1"/>
          <p:nvPr/>
        </p:nvSpPr>
        <p:spPr>
          <a:xfrm>
            <a:off x="4557892" y="3539666"/>
            <a:ext cx="14235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01/05/21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90E16-416C-4949-81A7-E887D8DA3AC3}"/>
              </a:ext>
            </a:extLst>
          </p:cNvPr>
          <p:cNvSpPr txBox="1"/>
          <p:nvPr/>
        </p:nvSpPr>
        <p:spPr>
          <a:xfrm>
            <a:off x="4557892" y="2763978"/>
            <a:ext cx="82105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12/20</a:t>
            </a:r>
          </a:p>
        </p:txBody>
      </p:sp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EA9129B2-CC9B-BF44-9DDC-29B8BC2EDBFF}"/>
              </a:ext>
            </a:extLst>
          </p:cNvPr>
          <p:cNvSpPr/>
          <p:nvPr/>
        </p:nvSpPr>
        <p:spPr>
          <a:xfrm rot="5400000">
            <a:off x="1769966" y="4000049"/>
            <a:ext cx="3836669" cy="889348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6E9693-9AC2-414E-92F9-7370AF5BA44A}"/>
              </a:ext>
            </a:extLst>
          </p:cNvPr>
          <p:cNvGrpSpPr/>
          <p:nvPr/>
        </p:nvGrpSpPr>
        <p:grpSpPr>
          <a:xfrm rot="16200000">
            <a:off x="3876330" y="2568827"/>
            <a:ext cx="263046" cy="889349"/>
            <a:chOff x="4429207" y="3982535"/>
            <a:chExt cx="263046" cy="88934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32947D2-B531-3A41-8490-9D78F80105C6}"/>
                </a:ext>
              </a:extLst>
            </p:cNvPr>
            <p:cNvSpPr/>
            <p:nvPr/>
          </p:nvSpPr>
          <p:spPr>
            <a:xfrm>
              <a:off x="4429207" y="3982535"/>
              <a:ext cx="263046" cy="2630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4F8B17-F1B0-7C49-BBC4-C7D5887002E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40789" y="4551944"/>
              <a:ext cx="63988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DF3EDD-057C-7944-BD83-87C87A745023}"/>
              </a:ext>
            </a:extLst>
          </p:cNvPr>
          <p:cNvGrpSpPr/>
          <p:nvPr/>
        </p:nvGrpSpPr>
        <p:grpSpPr>
          <a:xfrm rot="16200000">
            <a:off x="3876330" y="3387379"/>
            <a:ext cx="263046" cy="889349"/>
            <a:chOff x="4429207" y="3982535"/>
            <a:chExt cx="263046" cy="88934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7545C6-5769-1F42-A109-155307BB967E}"/>
                </a:ext>
              </a:extLst>
            </p:cNvPr>
            <p:cNvSpPr/>
            <p:nvPr/>
          </p:nvSpPr>
          <p:spPr>
            <a:xfrm>
              <a:off x="4429207" y="3982535"/>
              <a:ext cx="263046" cy="2630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2E55B2-8E9B-1F46-B2E6-6DCDB4F54BB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40789" y="4551944"/>
              <a:ext cx="63988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35864B-1FAB-5C47-9CB4-E0035C41CB5B}"/>
              </a:ext>
            </a:extLst>
          </p:cNvPr>
          <p:cNvGrpSpPr/>
          <p:nvPr/>
        </p:nvGrpSpPr>
        <p:grpSpPr>
          <a:xfrm rot="16200000">
            <a:off x="3896088" y="5176116"/>
            <a:ext cx="263046" cy="889349"/>
            <a:chOff x="4429207" y="3982535"/>
            <a:chExt cx="263046" cy="88934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AE3EC4C-7E29-9546-AC8C-869759D4A9F9}"/>
                </a:ext>
              </a:extLst>
            </p:cNvPr>
            <p:cNvSpPr/>
            <p:nvPr/>
          </p:nvSpPr>
          <p:spPr>
            <a:xfrm>
              <a:off x="4429207" y="3982535"/>
              <a:ext cx="263046" cy="2630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C39DE72-9D09-014B-9318-2805C179572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40789" y="4551944"/>
              <a:ext cx="63988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A2F1C09-4D1A-474C-BBCC-0734BB924375}"/>
              </a:ext>
            </a:extLst>
          </p:cNvPr>
          <p:cNvGrpSpPr/>
          <p:nvPr/>
        </p:nvGrpSpPr>
        <p:grpSpPr>
          <a:xfrm>
            <a:off x="6288174" y="3416555"/>
            <a:ext cx="4682531" cy="707886"/>
            <a:chOff x="6288174" y="3416555"/>
            <a:chExt cx="4682531" cy="7078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0C1503-CB40-3945-B0D8-E2698DC19E78}"/>
                </a:ext>
              </a:extLst>
            </p:cNvPr>
            <p:cNvSpPr txBox="1"/>
            <p:nvPr/>
          </p:nvSpPr>
          <p:spPr>
            <a:xfrm>
              <a:off x="6288174" y="3416555"/>
              <a:ext cx="6447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OD:</a:t>
              </a:r>
            </a:p>
            <a:p>
              <a:r>
                <a:rPr lang="en-US" sz="2000" dirty="0"/>
                <a:t>OS: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F63FC97-52F9-0148-A5FA-608973810178}"/>
                </a:ext>
              </a:extLst>
            </p:cNvPr>
            <p:cNvSpPr txBox="1"/>
            <p:nvPr/>
          </p:nvSpPr>
          <p:spPr>
            <a:xfrm>
              <a:off x="7312302" y="3416555"/>
              <a:ext cx="7088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-0.25</a:t>
              </a:r>
            </a:p>
            <a:p>
              <a:r>
                <a:rPr lang="en-US" sz="2000" dirty="0"/>
                <a:t>-1.25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03B9A2-F920-2143-ACE1-913A95470D25}"/>
                </a:ext>
              </a:extLst>
            </p:cNvPr>
            <p:cNvSpPr txBox="1"/>
            <p:nvPr/>
          </p:nvSpPr>
          <p:spPr>
            <a:xfrm>
              <a:off x="8397718" y="3416555"/>
              <a:ext cx="14285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+1.50 x 110</a:t>
              </a:r>
            </a:p>
            <a:p>
              <a:r>
                <a:rPr lang="en-US" sz="2000" dirty="0"/>
                <a:t>+0.75 x 010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C1A3E92-DCD4-C849-9310-5E06402D7823}"/>
                </a:ext>
              </a:extLst>
            </p:cNvPr>
            <p:cNvSpPr txBox="1"/>
            <p:nvPr/>
          </p:nvSpPr>
          <p:spPr>
            <a:xfrm>
              <a:off x="10034230" y="3416555"/>
              <a:ext cx="9364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(20/25)</a:t>
              </a:r>
            </a:p>
            <a:p>
              <a:r>
                <a:rPr lang="en-US" sz="2000" dirty="0"/>
                <a:t>(20/20)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66F2899-98DB-6A4C-9FD1-CBC551D61A59}"/>
              </a:ext>
            </a:extLst>
          </p:cNvPr>
          <p:cNvSpPr txBox="1"/>
          <p:nvPr/>
        </p:nvSpPr>
        <p:spPr>
          <a:xfrm>
            <a:off x="6288174" y="2773100"/>
            <a:ext cx="5497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CEIOL (LAL): 12/10 (OD) and 12/17 (OS)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FC2A68-5B41-EA41-AC26-1025242B83B2}"/>
              </a:ext>
            </a:extLst>
          </p:cNvPr>
          <p:cNvSpPr txBox="1"/>
          <p:nvPr/>
        </p:nvSpPr>
        <p:spPr>
          <a:xfrm>
            <a:off x="4557892" y="4562345"/>
            <a:ext cx="14235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01/12/21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A0A17DD-1A28-7547-8C57-A5E5E0A37D44}"/>
              </a:ext>
            </a:extLst>
          </p:cNvPr>
          <p:cNvGrpSpPr/>
          <p:nvPr/>
        </p:nvGrpSpPr>
        <p:grpSpPr>
          <a:xfrm rot="16200000">
            <a:off x="3876329" y="4410058"/>
            <a:ext cx="263046" cy="889349"/>
            <a:chOff x="4429207" y="3982535"/>
            <a:chExt cx="263046" cy="88934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BC4F9B1-1D10-4A43-AE6E-F694998C1B1C}"/>
                </a:ext>
              </a:extLst>
            </p:cNvPr>
            <p:cNvSpPr/>
            <p:nvPr/>
          </p:nvSpPr>
          <p:spPr>
            <a:xfrm>
              <a:off x="4429207" y="3982535"/>
              <a:ext cx="263046" cy="2630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6B665C8-3BDA-1243-94A3-6183F0EBB87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40789" y="4551944"/>
              <a:ext cx="63988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91C74D8-6444-EB41-9915-2EA25FA2E627}"/>
              </a:ext>
            </a:extLst>
          </p:cNvPr>
          <p:cNvSpPr txBox="1"/>
          <p:nvPr/>
        </p:nvSpPr>
        <p:spPr>
          <a:xfrm>
            <a:off x="4557892" y="5389956"/>
            <a:ext cx="14235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01/13/21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8A3F67-A7E4-6E48-8003-ECA54DB7A82F}"/>
              </a:ext>
            </a:extLst>
          </p:cNvPr>
          <p:cNvGrpSpPr/>
          <p:nvPr/>
        </p:nvGrpSpPr>
        <p:grpSpPr>
          <a:xfrm>
            <a:off x="6288174" y="4443856"/>
            <a:ext cx="4682531" cy="707886"/>
            <a:chOff x="6288174" y="4443856"/>
            <a:chExt cx="4682531" cy="70788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9E6CA07-30BD-2544-8E8D-DDBAEEE9182A}"/>
                </a:ext>
              </a:extLst>
            </p:cNvPr>
            <p:cNvSpPr txBox="1"/>
            <p:nvPr/>
          </p:nvSpPr>
          <p:spPr>
            <a:xfrm>
              <a:off x="6288174" y="4443856"/>
              <a:ext cx="6447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OD:</a:t>
              </a:r>
            </a:p>
            <a:p>
              <a:r>
                <a:rPr lang="en-US" sz="2000" dirty="0"/>
                <a:t>OS: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EAF6963-EFB1-D049-9F6C-C79ABCF77A4C}"/>
                </a:ext>
              </a:extLst>
            </p:cNvPr>
            <p:cNvSpPr txBox="1"/>
            <p:nvPr/>
          </p:nvSpPr>
          <p:spPr>
            <a:xfrm>
              <a:off x="7312302" y="4443856"/>
              <a:ext cx="7473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-0.25</a:t>
              </a:r>
            </a:p>
            <a:p>
              <a:r>
                <a:rPr lang="en-US" sz="2000" dirty="0" err="1"/>
                <a:t>plano</a:t>
              </a:r>
              <a:endParaRPr lang="en-US" sz="2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3C8D34E-A189-F440-93EA-26DC9CAA6E19}"/>
                </a:ext>
              </a:extLst>
            </p:cNvPr>
            <p:cNvSpPr txBox="1"/>
            <p:nvPr/>
          </p:nvSpPr>
          <p:spPr>
            <a:xfrm>
              <a:off x="8397718" y="4443856"/>
              <a:ext cx="14285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+0.75 x 025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DF0EDA3-94D1-F049-84CC-97CD96472094}"/>
                </a:ext>
              </a:extLst>
            </p:cNvPr>
            <p:cNvSpPr txBox="1"/>
            <p:nvPr/>
          </p:nvSpPr>
          <p:spPr>
            <a:xfrm>
              <a:off x="10034230" y="4443856"/>
              <a:ext cx="9364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(20/25)</a:t>
              </a:r>
            </a:p>
            <a:p>
              <a:r>
                <a:rPr lang="en-US" sz="2000" dirty="0"/>
                <a:t>(20/20)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37D4D98-BC1D-8F47-B6BE-915FAE05B509}"/>
              </a:ext>
            </a:extLst>
          </p:cNvPr>
          <p:cNvGrpSpPr/>
          <p:nvPr/>
        </p:nvGrpSpPr>
        <p:grpSpPr>
          <a:xfrm>
            <a:off x="6288174" y="5243067"/>
            <a:ext cx="5365410" cy="768341"/>
            <a:chOff x="6288174" y="5243067"/>
            <a:chExt cx="5365410" cy="76834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67205E5-193C-7845-A3A8-95AD4F247A76}"/>
                </a:ext>
              </a:extLst>
            </p:cNvPr>
            <p:cNvSpPr txBox="1"/>
            <p:nvPr/>
          </p:nvSpPr>
          <p:spPr>
            <a:xfrm>
              <a:off x="6288174" y="5303522"/>
              <a:ext cx="6447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OD:</a:t>
              </a:r>
            </a:p>
            <a:p>
              <a:r>
                <a:rPr lang="en-US" sz="2000" dirty="0"/>
                <a:t>OS: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60B9016-E2E6-DA4D-86B2-41CC37E29877}"/>
                </a:ext>
              </a:extLst>
            </p:cNvPr>
            <p:cNvSpPr txBox="1"/>
            <p:nvPr/>
          </p:nvSpPr>
          <p:spPr>
            <a:xfrm>
              <a:off x="7312302" y="5303522"/>
              <a:ext cx="7473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-1.00</a:t>
              </a:r>
            </a:p>
            <a:p>
              <a:r>
                <a:rPr lang="en-US" sz="2000" dirty="0" err="1"/>
                <a:t>plano</a:t>
              </a:r>
              <a:endParaRPr lang="en-US" sz="20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D33B03E-6D9A-1E4A-9BDB-06079D5DC66A}"/>
                </a:ext>
              </a:extLst>
            </p:cNvPr>
            <p:cNvSpPr txBox="1"/>
            <p:nvPr/>
          </p:nvSpPr>
          <p:spPr>
            <a:xfrm>
              <a:off x="8848517" y="5243067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sph</a:t>
              </a:r>
              <a:endParaRPr lang="en-US" sz="20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7C8835C-4B39-C84E-BDC1-2707E2BAEE0C}"/>
                </a:ext>
              </a:extLst>
            </p:cNvPr>
            <p:cNvSpPr txBox="1"/>
            <p:nvPr/>
          </p:nvSpPr>
          <p:spPr>
            <a:xfrm>
              <a:off x="10034230" y="5303522"/>
              <a:ext cx="161935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(20/25, </a:t>
              </a:r>
              <a:r>
                <a:rPr lang="en-US" sz="2000" dirty="0" err="1"/>
                <a:t>N</a:t>
              </a:r>
              <a:r>
                <a:rPr lang="en-US" sz="2000" baseline="-25000" dirty="0" err="1"/>
                <a:t>sc</a:t>
              </a:r>
              <a:r>
                <a:rPr lang="en-US" sz="2000" baseline="-25000" dirty="0"/>
                <a:t> </a:t>
              </a:r>
              <a:r>
                <a:rPr lang="en-US" sz="2000" dirty="0"/>
                <a:t>J4)</a:t>
              </a:r>
            </a:p>
            <a:p>
              <a:r>
                <a:rPr lang="en-US" sz="2000" dirty="0"/>
                <a:t>(20/20, </a:t>
              </a:r>
              <a:r>
                <a:rPr lang="en-US" sz="2000" dirty="0" err="1"/>
                <a:t>N</a:t>
              </a:r>
              <a:r>
                <a:rPr lang="en-US" sz="2000" baseline="-25000" dirty="0" err="1"/>
                <a:t>sc</a:t>
              </a:r>
              <a:r>
                <a:rPr lang="en-US" sz="2000" baseline="-25000" dirty="0"/>
                <a:t> </a:t>
              </a:r>
              <a:r>
                <a:rPr lang="en-US" sz="2000" dirty="0"/>
                <a:t>J8)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2ED11CE-6859-7145-80B3-D52C2DE70E6F}"/>
              </a:ext>
            </a:extLst>
          </p:cNvPr>
          <p:cNvSpPr txBox="1"/>
          <p:nvPr/>
        </p:nvSpPr>
        <p:spPr>
          <a:xfrm>
            <a:off x="495294" y="3440547"/>
            <a:ext cx="17971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Treated astigmatism OU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77D10B7-9435-624C-95F7-8A6799C58FF5}"/>
              </a:ext>
            </a:extLst>
          </p:cNvPr>
          <p:cNvCxnSpPr>
            <a:cxnSpLocks/>
          </p:cNvCxnSpPr>
          <p:nvPr/>
        </p:nvCxnSpPr>
        <p:spPr>
          <a:xfrm>
            <a:off x="2358391" y="3769982"/>
            <a:ext cx="979469" cy="39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CB15C45-4D26-EF48-AB25-F6FD34159892}"/>
              </a:ext>
            </a:extLst>
          </p:cNvPr>
          <p:cNvSpPr txBox="1"/>
          <p:nvPr/>
        </p:nvSpPr>
        <p:spPr>
          <a:xfrm>
            <a:off x="74171" y="4238370"/>
            <a:ext cx="241026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Increased myopia OD, and kept OS as distant and dominant eye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FD72CB4-25BE-C94F-ADD5-E0AFCB56D0BC}"/>
              </a:ext>
            </a:extLst>
          </p:cNvPr>
          <p:cNvCxnSpPr>
            <a:cxnSpLocks/>
          </p:cNvCxnSpPr>
          <p:nvPr/>
        </p:nvCxnSpPr>
        <p:spPr>
          <a:xfrm>
            <a:off x="2465688" y="4770989"/>
            <a:ext cx="9207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E7A9840-5DC0-A441-951B-A1D66C3B1207}"/>
              </a:ext>
            </a:extLst>
          </p:cNvPr>
          <p:cNvSpPr txBox="1"/>
          <p:nvPr/>
        </p:nvSpPr>
        <p:spPr>
          <a:xfrm>
            <a:off x="710370" y="5489266"/>
            <a:ext cx="17971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Locked-in OU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8072674-00A4-3741-A68F-338958B4AFE6}"/>
              </a:ext>
            </a:extLst>
          </p:cNvPr>
          <p:cNvCxnSpPr>
            <a:cxnSpLocks/>
          </p:cNvCxnSpPr>
          <p:nvPr/>
        </p:nvCxnSpPr>
        <p:spPr>
          <a:xfrm>
            <a:off x="2465687" y="5632336"/>
            <a:ext cx="9207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34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9" grpId="0"/>
      <p:bldP spid="40" grpId="0" animBg="1"/>
      <p:bldP spid="44" grpId="0" animBg="1"/>
      <p:bldP spid="58" grpId="0"/>
      <p:bldP spid="63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F0194-36C7-3E4A-B1AA-A550ABB78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09371"/>
            <a:ext cx="7729728" cy="1613989"/>
          </a:xfrm>
        </p:spPr>
        <p:txBody>
          <a:bodyPr>
            <a:noAutofit/>
          </a:bodyPr>
          <a:lstStyle/>
          <a:p>
            <a:r>
              <a:rPr lang="en-US" sz="3800" dirty="0"/>
              <a:t>Panel discussion: </a:t>
            </a:r>
            <a:br>
              <a:rPr lang="en-US" sz="3800" dirty="0"/>
            </a:br>
            <a:r>
              <a:rPr lang="en-US" sz="3800" dirty="0"/>
              <a:t>Clinical Pearls </a:t>
            </a:r>
          </a:p>
        </p:txBody>
      </p:sp>
    </p:spTree>
    <p:extLst>
      <p:ext uri="{BB962C8B-B14F-4D97-AF65-F5344CB8AC3E}">
        <p14:creationId xmlns:p14="http://schemas.microsoft.com/office/powerpoint/2010/main" val="291077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5A40-9D7A-9A4E-BE97-B96B2009E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It’s the Cataract’s fall(t)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FB69B-F270-8D4A-A51D-90B44AB13D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Benyam Kinde, MD, PhD</a:t>
            </a:r>
          </a:p>
          <a:p>
            <a:r>
              <a:rPr lang="en-US" dirty="0"/>
              <a:t>University of California, San Francisco </a:t>
            </a:r>
          </a:p>
          <a:p>
            <a:r>
              <a:rPr lang="en-US" dirty="0"/>
              <a:t>Ophthalmology, PGY-3</a:t>
            </a:r>
          </a:p>
        </p:txBody>
      </p:sp>
    </p:spTree>
    <p:extLst>
      <p:ext uri="{BB962C8B-B14F-4D97-AF65-F5344CB8AC3E}">
        <p14:creationId xmlns:p14="http://schemas.microsoft.com/office/powerpoint/2010/main" val="275939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7C86-CC75-4343-847F-C2D0E676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Disclosures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883B9-41F2-BD4F-871B-F81397C3B3A6}"/>
              </a:ext>
            </a:extLst>
          </p:cNvPr>
          <p:cNvSpPr txBox="1"/>
          <p:nvPr/>
        </p:nvSpPr>
        <p:spPr>
          <a:xfrm>
            <a:off x="3155932" y="3121223"/>
            <a:ext cx="58801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No relevant financial disclosures</a:t>
            </a:r>
          </a:p>
        </p:txBody>
      </p:sp>
    </p:spTree>
    <p:extLst>
      <p:ext uri="{BB962C8B-B14F-4D97-AF65-F5344CB8AC3E}">
        <p14:creationId xmlns:p14="http://schemas.microsoft.com/office/powerpoint/2010/main" val="58932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4B267-24DB-AB4C-B2A1-94A485294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5D988-1904-5A40-8552-5BA0BC0D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292" y="2626169"/>
            <a:ext cx="8765415" cy="3101983"/>
          </a:xfrm>
        </p:spPr>
        <p:txBody>
          <a:bodyPr/>
          <a:lstStyle/>
          <a:p>
            <a:r>
              <a:rPr lang="en-US" dirty="0"/>
              <a:t>56F with a history of LASIK OD x2 and OS x1 20 years ago, who is referred for slowly progressive blurry vision of her right eye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She states that her vision was significantly improved for a few years post LASIK, but has relied on contact lens for her ADLs for the last decade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Referred for progressive refractive change, concerning for progressive, post-LASIK ectasia </a:t>
            </a:r>
          </a:p>
        </p:txBody>
      </p:sp>
    </p:spTree>
    <p:extLst>
      <p:ext uri="{BB962C8B-B14F-4D97-AF65-F5344CB8AC3E}">
        <p14:creationId xmlns:p14="http://schemas.microsoft.com/office/powerpoint/2010/main" val="132471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>
            <a:extLst>
              <a:ext uri="{FF2B5EF4-FFF2-40B4-BE49-F238E27FC236}">
                <a16:creationId xmlns:a16="http://schemas.microsoft.com/office/drawing/2014/main" id="{66075AD4-FB2F-1E4A-A6DF-D5A3BDC6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440" y="690135"/>
            <a:ext cx="7729728" cy="1188720"/>
          </a:xfrm>
        </p:spPr>
        <p:txBody>
          <a:bodyPr/>
          <a:lstStyle/>
          <a:p>
            <a:r>
              <a:rPr lang="en-US" dirty="0"/>
              <a:t>Refractive changes over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B5B78-B3F9-C54D-9BE0-3A1B294EC12D}"/>
              </a:ext>
            </a:extLst>
          </p:cNvPr>
          <p:cNvSpPr txBox="1"/>
          <p:nvPr/>
        </p:nvSpPr>
        <p:spPr>
          <a:xfrm>
            <a:off x="4557892" y="3911144"/>
            <a:ext cx="10887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2007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E13727-9DBD-6045-A953-6729F44A0B80}"/>
              </a:ext>
            </a:extLst>
          </p:cNvPr>
          <p:cNvSpPr txBox="1"/>
          <p:nvPr/>
        </p:nvSpPr>
        <p:spPr>
          <a:xfrm>
            <a:off x="4557892" y="2721114"/>
            <a:ext cx="10887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1997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28E8B8-65D5-3246-AAD5-86A25C515010}"/>
              </a:ext>
            </a:extLst>
          </p:cNvPr>
          <p:cNvSpPr txBox="1"/>
          <p:nvPr/>
        </p:nvSpPr>
        <p:spPr>
          <a:xfrm>
            <a:off x="4557892" y="5095137"/>
            <a:ext cx="10887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2020</a:t>
            </a:r>
          </a:p>
        </p:txBody>
      </p:sp>
      <p:sp>
        <p:nvSpPr>
          <p:cNvPr id="13" name="Notched Right Arrow 12">
            <a:extLst>
              <a:ext uri="{FF2B5EF4-FFF2-40B4-BE49-F238E27FC236}">
                <a16:creationId xmlns:a16="http://schemas.microsoft.com/office/drawing/2014/main" id="{0055D8D6-E177-9942-8F94-428695620F5F}"/>
              </a:ext>
            </a:extLst>
          </p:cNvPr>
          <p:cNvSpPr/>
          <p:nvPr/>
        </p:nvSpPr>
        <p:spPr>
          <a:xfrm rot="5400000">
            <a:off x="1769966" y="4000049"/>
            <a:ext cx="3836669" cy="889348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61651D-8471-F84B-BD7D-71C6C654B0BD}"/>
              </a:ext>
            </a:extLst>
          </p:cNvPr>
          <p:cNvGrpSpPr/>
          <p:nvPr/>
        </p:nvGrpSpPr>
        <p:grpSpPr>
          <a:xfrm rot="16200000">
            <a:off x="3876330" y="2568827"/>
            <a:ext cx="263046" cy="889349"/>
            <a:chOff x="4429207" y="3982535"/>
            <a:chExt cx="263046" cy="88934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F68DCA-47A6-F84D-B718-82DDEE818534}"/>
                </a:ext>
              </a:extLst>
            </p:cNvPr>
            <p:cNvSpPr/>
            <p:nvPr/>
          </p:nvSpPr>
          <p:spPr>
            <a:xfrm>
              <a:off x="4429207" y="3982535"/>
              <a:ext cx="263046" cy="2630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81EC72-D4FB-8F48-ADD6-54C648AF57E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40789" y="4551944"/>
              <a:ext cx="63988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96AEDB-09BD-1A4C-BF33-87F895AEFFB5}"/>
              </a:ext>
            </a:extLst>
          </p:cNvPr>
          <p:cNvGrpSpPr/>
          <p:nvPr/>
        </p:nvGrpSpPr>
        <p:grpSpPr>
          <a:xfrm rot="16200000">
            <a:off x="3876330" y="3758857"/>
            <a:ext cx="263046" cy="889349"/>
            <a:chOff x="4429207" y="3982535"/>
            <a:chExt cx="263046" cy="88934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CC5918-236A-294A-B326-21BAED8635A0}"/>
                </a:ext>
              </a:extLst>
            </p:cNvPr>
            <p:cNvSpPr/>
            <p:nvPr/>
          </p:nvSpPr>
          <p:spPr>
            <a:xfrm>
              <a:off x="4429207" y="3982535"/>
              <a:ext cx="263046" cy="2630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324484-AE50-2C4D-BF76-CC79FDCE772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40789" y="4551944"/>
              <a:ext cx="63988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522E0E-356C-1B49-8A99-5F684ADB86ED}"/>
              </a:ext>
            </a:extLst>
          </p:cNvPr>
          <p:cNvGrpSpPr/>
          <p:nvPr/>
        </p:nvGrpSpPr>
        <p:grpSpPr>
          <a:xfrm rot="16200000">
            <a:off x="3896088" y="4961796"/>
            <a:ext cx="263046" cy="889349"/>
            <a:chOff x="4429207" y="3982535"/>
            <a:chExt cx="263046" cy="88934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17BD5B8-D335-2142-8EF6-99129897FC26}"/>
                </a:ext>
              </a:extLst>
            </p:cNvPr>
            <p:cNvSpPr/>
            <p:nvPr/>
          </p:nvSpPr>
          <p:spPr>
            <a:xfrm>
              <a:off x="4429207" y="3982535"/>
              <a:ext cx="263046" cy="2630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D5A91DC-7F18-B246-BF68-6236374E543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40789" y="4551944"/>
              <a:ext cx="63988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A7A891E-F156-0049-9F95-D99432499637}"/>
              </a:ext>
            </a:extLst>
          </p:cNvPr>
          <p:cNvSpPr txBox="1"/>
          <p:nvPr/>
        </p:nvSpPr>
        <p:spPr>
          <a:xfrm>
            <a:off x="1729949" y="3097947"/>
            <a:ext cx="108876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7DD66D-81DA-A844-8E50-00A9427E1926}"/>
              </a:ext>
            </a:extLst>
          </p:cNvPr>
          <p:cNvGrpSpPr/>
          <p:nvPr/>
        </p:nvGrpSpPr>
        <p:grpSpPr>
          <a:xfrm rot="5400000">
            <a:off x="3237457" y="2985331"/>
            <a:ext cx="263046" cy="889349"/>
            <a:chOff x="4429207" y="3982535"/>
            <a:chExt cx="263046" cy="88934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25539EF-0ABA-2440-A60E-AA90E00C41B2}"/>
                </a:ext>
              </a:extLst>
            </p:cNvPr>
            <p:cNvSpPr/>
            <p:nvPr/>
          </p:nvSpPr>
          <p:spPr>
            <a:xfrm>
              <a:off x="4429207" y="3982535"/>
              <a:ext cx="263046" cy="263046"/>
            </a:xfrm>
            <a:prstGeom prst="ellipse">
              <a:avLst/>
            </a:prstGeom>
            <a:solidFill>
              <a:srgbClr val="FF0000">
                <a:alpha val="29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25027-D4A6-4F4A-949D-078D50FDA80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40789" y="4551944"/>
              <a:ext cx="6398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0AA7649-E59C-9747-8023-45E056248B23}"/>
              </a:ext>
            </a:extLst>
          </p:cNvPr>
          <p:cNvGrpSpPr/>
          <p:nvPr/>
        </p:nvGrpSpPr>
        <p:grpSpPr>
          <a:xfrm>
            <a:off x="6288174" y="2598003"/>
            <a:ext cx="5497507" cy="830997"/>
            <a:chOff x="5391359" y="2778031"/>
            <a:chExt cx="5497507" cy="8309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E081EA-E83B-F044-9516-FC820C60B0EB}"/>
                </a:ext>
              </a:extLst>
            </p:cNvPr>
            <p:cNvSpPr txBox="1"/>
            <p:nvPr/>
          </p:nvSpPr>
          <p:spPr>
            <a:xfrm>
              <a:off x="5391359" y="2778031"/>
              <a:ext cx="7360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OD:</a:t>
              </a:r>
            </a:p>
            <a:p>
              <a:r>
                <a:rPr lang="en-US" sz="2400" dirty="0"/>
                <a:t>OS: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544D37-E6E7-9C4F-8CCD-538392A6FB64}"/>
                </a:ext>
              </a:extLst>
            </p:cNvPr>
            <p:cNvSpPr txBox="1"/>
            <p:nvPr/>
          </p:nvSpPr>
          <p:spPr>
            <a:xfrm>
              <a:off x="6286446" y="2778031"/>
              <a:ext cx="9669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-12.50</a:t>
              </a:r>
            </a:p>
            <a:p>
              <a:pPr algn="ctr"/>
              <a:r>
                <a:rPr lang="en-US" sz="2400" dirty="0"/>
                <a:t>-9.00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C2CD828-6D57-4E4E-8FD4-1989B61647FE}"/>
                </a:ext>
              </a:extLst>
            </p:cNvPr>
            <p:cNvSpPr txBox="1"/>
            <p:nvPr/>
          </p:nvSpPr>
          <p:spPr>
            <a:xfrm>
              <a:off x="7597502" y="2778031"/>
              <a:ext cx="16786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+2.00 x 100</a:t>
              </a:r>
            </a:p>
            <a:p>
              <a:pPr algn="ctr"/>
              <a:r>
                <a:rPr lang="en-US" sz="2400" dirty="0"/>
                <a:t>+1.00 x 40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56FDBA7-0B00-344D-A7A5-AB11FFFF0B33}"/>
                </a:ext>
              </a:extLst>
            </p:cNvPr>
            <p:cNvSpPr txBox="1"/>
            <p:nvPr/>
          </p:nvSpPr>
          <p:spPr>
            <a:xfrm>
              <a:off x="9803312" y="2778031"/>
              <a:ext cx="10855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(20/20)</a:t>
              </a:r>
            </a:p>
            <a:p>
              <a:pPr algn="ctr"/>
              <a:r>
                <a:rPr lang="en-US" sz="2400" dirty="0"/>
                <a:t>(20/20)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6C8445-B45B-B647-8C86-0A66C4EFBBD0}"/>
              </a:ext>
            </a:extLst>
          </p:cNvPr>
          <p:cNvGrpSpPr/>
          <p:nvPr/>
        </p:nvGrpSpPr>
        <p:grpSpPr>
          <a:xfrm>
            <a:off x="6288174" y="3788033"/>
            <a:ext cx="5497507" cy="830997"/>
            <a:chOff x="5391359" y="3757041"/>
            <a:chExt cx="5497507" cy="83099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279C64-156D-F64D-9861-51DF54E1CDED}"/>
                </a:ext>
              </a:extLst>
            </p:cNvPr>
            <p:cNvSpPr txBox="1"/>
            <p:nvPr/>
          </p:nvSpPr>
          <p:spPr>
            <a:xfrm>
              <a:off x="5391359" y="3757041"/>
              <a:ext cx="7360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OD:</a:t>
              </a:r>
            </a:p>
            <a:p>
              <a:r>
                <a:rPr lang="en-US" sz="2400" dirty="0"/>
                <a:t>OS: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A74B13-48BA-2F44-BC36-CFFE19A042C4}"/>
                </a:ext>
              </a:extLst>
            </p:cNvPr>
            <p:cNvSpPr txBox="1"/>
            <p:nvPr/>
          </p:nvSpPr>
          <p:spPr>
            <a:xfrm>
              <a:off x="6363390" y="3757041"/>
              <a:ext cx="8130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-3.25</a:t>
              </a:r>
            </a:p>
            <a:p>
              <a:pPr algn="ctr"/>
              <a:r>
                <a:rPr lang="en-US" sz="2400" dirty="0"/>
                <a:t>-1.25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9AEB00-CEC3-9846-802B-A1C4BD41B08C}"/>
                </a:ext>
              </a:extLst>
            </p:cNvPr>
            <p:cNvSpPr txBox="1"/>
            <p:nvPr/>
          </p:nvSpPr>
          <p:spPr>
            <a:xfrm>
              <a:off x="7674447" y="3757041"/>
              <a:ext cx="15247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/>
                <a:t>sph</a:t>
              </a:r>
              <a:endParaRPr lang="en-US" sz="2400" dirty="0"/>
            </a:p>
            <a:p>
              <a:pPr algn="ctr"/>
              <a:r>
                <a:rPr lang="en-US" sz="2400" dirty="0"/>
                <a:t>+0.5 x 172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2663E88-F229-E24C-9DAF-DB6328E136DA}"/>
                </a:ext>
              </a:extLst>
            </p:cNvPr>
            <p:cNvSpPr txBox="1"/>
            <p:nvPr/>
          </p:nvSpPr>
          <p:spPr>
            <a:xfrm>
              <a:off x="9803312" y="3757041"/>
              <a:ext cx="10855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(20/20)</a:t>
              </a:r>
            </a:p>
            <a:p>
              <a:pPr algn="ctr"/>
              <a:r>
                <a:rPr lang="en-US" sz="2400" dirty="0"/>
                <a:t>(20/20)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820765-7851-5E48-B31C-DEC705E9393A}"/>
              </a:ext>
            </a:extLst>
          </p:cNvPr>
          <p:cNvGrpSpPr/>
          <p:nvPr/>
        </p:nvGrpSpPr>
        <p:grpSpPr>
          <a:xfrm>
            <a:off x="6288174" y="4929058"/>
            <a:ext cx="5497507" cy="830997"/>
            <a:chOff x="5391359" y="4880481"/>
            <a:chExt cx="5497507" cy="83099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51E463-870C-B149-9C7A-7D11001FBCFD}"/>
                </a:ext>
              </a:extLst>
            </p:cNvPr>
            <p:cNvSpPr txBox="1"/>
            <p:nvPr/>
          </p:nvSpPr>
          <p:spPr>
            <a:xfrm>
              <a:off x="5391359" y="4880481"/>
              <a:ext cx="7360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OD:</a:t>
              </a:r>
            </a:p>
            <a:p>
              <a:r>
                <a:rPr lang="en-US" sz="2400" dirty="0"/>
                <a:t>OS: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D71E37-A404-CD43-B819-789834F9BBF9}"/>
                </a:ext>
              </a:extLst>
            </p:cNvPr>
            <p:cNvSpPr txBox="1"/>
            <p:nvPr/>
          </p:nvSpPr>
          <p:spPr>
            <a:xfrm>
              <a:off x="6286446" y="4880481"/>
              <a:ext cx="9669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-10.75</a:t>
              </a:r>
            </a:p>
            <a:p>
              <a:pPr algn="ctr"/>
              <a:r>
                <a:rPr lang="en-US" sz="2400" dirty="0"/>
                <a:t>-6.25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E64F54A-D7F8-6B48-A1ED-ECD13E076669}"/>
                </a:ext>
              </a:extLst>
            </p:cNvPr>
            <p:cNvSpPr txBox="1"/>
            <p:nvPr/>
          </p:nvSpPr>
          <p:spPr>
            <a:xfrm>
              <a:off x="7674447" y="4880481"/>
              <a:ext cx="15247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/>
                <a:t>sph</a:t>
              </a:r>
              <a:endParaRPr lang="en-US" sz="2400" dirty="0"/>
            </a:p>
            <a:p>
              <a:pPr algn="ctr"/>
              <a:r>
                <a:rPr lang="en-US" sz="2400" dirty="0"/>
                <a:t>+0.75 x 17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6EC8175-29CE-074E-905A-EB741D20BA74}"/>
                </a:ext>
              </a:extLst>
            </p:cNvPr>
            <p:cNvSpPr txBox="1"/>
            <p:nvPr/>
          </p:nvSpPr>
          <p:spPr>
            <a:xfrm>
              <a:off x="9803312" y="4880481"/>
              <a:ext cx="10855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(20/30)</a:t>
              </a:r>
            </a:p>
            <a:p>
              <a:pPr algn="ctr"/>
              <a:r>
                <a:rPr lang="en-US" sz="2400" dirty="0"/>
                <a:t>(20/20)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EE75A69-345D-A042-9E5F-058B51841F57}"/>
              </a:ext>
            </a:extLst>
          </p:cNvPr>
          <p:cNvSpPr txBox="1"/>
          <p:nvPr/>
        </p:nvSpPr>
        <p:spPr>
          <a:xfrm>
            <a:off x="48320" y="3016987"/>
            <a:ext cx="1680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LASIK OU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“</a:t>
            </a:r>
            <a:r>
              <a:rPr lang="en-US" sz="2400" dirty="0" err="1">
                <a:solidFill>
                  <a:srgbClr val="FF0000"/>
                </a:solidFill>
              </a:rPr>
              <a:t>plano</a:t>
            </a:r>
            <a:r>
              <a:rPr lang="en-US" sz="2400" dirty="0">
                <a:solidFill>
                  <a:srgbClr val="FF0000"/>
                </a:solidFill>
              </a:rPr>
              <a:t> OU”</a:t>
            </a:r>
          </a:p>
        </p:txBody>
      </p:sp>
    </p:spTree>
    <p:extLst>
      <p:ext uri="{BB962C8B-B14F-4D97-AF65-F5344CB8AC3E}">
        <p14:creationId xmlns:p14="http://schemas.microsoft.com/office/powerpoint/2010/main" val="33886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5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F4D1E-68B8-DB4A-A6F5-56FE2F75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9401"/>
            <a:ext cx="7729728" cy="1188720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197D3-0F60-2E41-9985-9586C0731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8703" y="2071697"/>
            <a:ext cx="4271771" cy="18589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u="sng" dirty="0" err="1"/>
              <a:t>POHx</a:t>
            </a:r>
            <a:endParaRPr lang="en-US" sz="2000" b="1" u="sng" dirty="0"/>
          </a:p>
          <a:p>
            <a:pPr lvl="1"/>
            <a:r>
              <a:rPr lang="en-US" sz="2000" b="1" dirty="0"/>
              <a:t>LASIK OD x2, OS x1 (2000)</a:t>
            </a:r>
          </a:p>
          <a:p>
            <a:pPr lvl="1"/>
            <a:r>
              <a:rPr lang="en-US" sz="2000" b="1" dirty="0"/>
              <a:t>Cataracts OU</a:t>
            </a:r>
          </a:p>
          <a:p>
            <a:pPr lvl="1"/>
            <a:r>
              <a:rPr lang="en-US" sz="2000" b="1" dirty="0"/>
              <a:t>High myope OU</a:t>
            </a:r>
          </a:p>
          <a:p>
            <a:pPr lvl="1"/>
            <a:r>
              <a:rPr lang="en-US" sz="2000" dirty="0"/>
              <a:t>Dry eyes OU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228600" lvl="1" indent="0">
              <a:buNone/>
            </a:pPr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2E029E-F091-074A-946A-B9DE7C3CBE30}"/>
              </a:ext>
            </a:extLst>
          </p:cNvPr>
          <p:cNvSpPr txBox="1">
            <a:spLocks/>
          </p:cNvSpPr>
          <p:nvPr/>
        </p:nvSpPr>
        <p:spPr>
          <a:xfrm>
            <a:off x="1581911" y="4159281"/>
            <a:ext cx="4763467" cy="2269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PMH</a:t>
            </a:r>
          </a:p>
          <a:p>
            <a:pPr lvl="1"/>
            <a:r>
              <a:rPr lang="en-US" sz="2000" dirty="0"/>
              <a:t>Thyroid nodules</a:t>
            </a:r>
          </a:p>
          <a:p>
            <a:pPr lvl="1"/>
            <a:endParaRPr lang="en-US" sz="2000" dirty="0"/>
          </a:p>
          <a:p>
            <a:pPr marL="2286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CC8292-BB9B-DD4D-B256-DEB2D8F5BD41}"/>
              </a:ext>
            </a:extLst>
          </p:cNvPr>
          <p:cNvSpPr txBox="1">
            <a:spLocks/>
          </p:cNvSpPr>
          <p:nvPr/>
        </p:nvSpPr>
        <p:spPr>
          <a:xfrm>
            <a:off x="6555692" y="2730617"/>
            <a:ext cx="5082125" cy="191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Medications</a:t>
            </a:r>
          </a:p>
          <a:p>
            <a:pPr lvl="1"/>
            <a:r>
              <a:rPr lang="en-US" sz="2000" dirty="0" err="1"/>
              <a:t>Lumify</a:t>
            </a:r>
            <a:r>
              <a:rPr lang="en-US" sz="2000" dirty="0"/>
              <a:t> PRN OU </a:t>
            </a:r>
          </a:p>
          <a:p>
            <a:pPr lvl="1"/>
            <a:r>
              <a:rPr lang="en-US" sz="2000" dirty="0"/>
              <a:t>Artificial tears</a:t>
            </a:r>
          </a:p>
          <a:p>
            <a:pPr lvl="1"/>
            <a:endParaRPr lang="en-US" sz="2000" dirty="0"/>
          </a:p>
          <a:p>
            <a:pPr marL="2286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1E9043-4696-AA42-8AAA-F8C9C753B464}"/>
              </a:ext>
            </a:extLst>
          </p:cNvPr>
          <p:cNvSpPr txBox="1">
            <a:spLocks/>
          </p:cNvSpPr>
          <p:nvPr/>
        </p:nvSpPr>
        <p:spPr>
          <a:xfrm>
            <a:off x="6555693" y="4295692"/>
            <a:ext cx="5082125" cy="191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Allergies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NKDA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2286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A7F9F6-DDC3-8A41-A744-B2727065D600}"/>
              </a:ext>
            </a:extLst>
          </p:cNvPr>
          <p:cNvCxnSpPr>
            <a:cxnSpLocks/>
          </p:cNvCxnSpPr>
          <p:nvPr/>
        </p:nvCxnSpPr>
        <p:spPr>
          <a:xfrm>
            <a:off x="1413163" y="3979169"/>
            <a:ext cx="49045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9F3FC-943F-954F-9CFA-A7251DFD09B4}"/>
              </a:ext>
            </a:extLst>
          </p:cNvPr>
          <p:cNvCxnSpPr/>
          <p:nvPr/>
        </p:nvCxnSpPr>
        <p:spPr>
          <a:xfrm>
            <a:off x="6331527" y="2472369"/>
            <a:ext cx="0" cy="3623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B8DB7A-2C64-584E-A189-124A7751D8E6}"/>
              </a:ext>
            </a:extLst>
          </p:cNvPr>
          <p:cNvCxnSpPr>
            <a:cxnSpLocks/>
          </p:cNvCxnSpPr>
          <p:nvPr/>
        </p:nvCxnSpPr>
        <p:spPr>
          <a:xfrm>
            <a:off x="6331527" y="4132350"/>
            <a:ext cx="49045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1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35A4C-5CA0-6C4E-98C8-675C16C1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9297"/>
            <a:ext cx="7729728" cy="1188720"/>
          </a:xfrm>
        </p:spPr>
        <p:txBody>
          <a:bodyPr/>
          <a:lstStyle/>
          <a:p>
            <a:r>
              <a:rPr lang="en-US" dirty="0"/>
              <a:t>Exam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66226B-93CE-374C-BD15-141E05DD6ADE}"/>
              </a:ext>
            </a:extLst>
          </p:cNvPr>
          <p:cNvGrpSpPr/>
          <p:nvPr/>
        </p:nvGrpSpPr>
        <p:grpSpPr>
          <a:xfrm>
            <a:off x="5687131" y="3251834"/>
            <a:ext cx="3094863" cy="1362397"/>
            <a:chOff x="3334416" y="1909904"/>
            <a:chExt cx="3094863" cy="13623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9654B9-37BC-CC48-9C6F-085643B8D316}"/>
                </a:ext>
              </a:extLst>
            </p:cNvPr>
            <p:cNvSpPr txBox="1"/>
            <p:nvPr/>
          </p:nvSpPr>
          <p:spPr>
            <a:xfrm>
              <a:off x="3334416" y="1909904"/>
              <a:ext cx="762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Gill Sans"/>
                  <a:cs typeface="Gill Sans"/>
                </a:rPr>
                <a:t>P</a:t>
              </a:r>
              <a:endParaRPr lang="en-US" sz="2800" dirty="0">
                <a:latin typeface="Gill Sans"/>
                <a:cs typeface="Gill Sans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E724CC4-7F2E-F54E-9372-C76CD5A38ECE}"/>
                </a:ext>
              </a:extLst>
            </p:cNvPr>
            <p:cNvCxnSpPr/>
            <p:nvPr/>
          </p:nvCxnSpPr>
          <p:spPr>
            <a:xfrm flipV="1">
              <a:off x="4006692" y="2133491"/>
              <a:ext cx="609600" cy="35543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BF9992-32BE-7746-9165-31CBF5E23C3B}"/>
                </a:ext>
              </a:extLst>
            </p:cNvPr>
            <p:cNvCxnSpPr/>
            <p:nvPr/>
          </p:nvCxnSpPr>
          <p:spPr>
            <a:xfrm>
              <a:off x="4006692" y="2488921"/>
              <a:ext cx="622408" cy="30480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9BEABA-9FCD-C74F-AE6B-C5BF8D1822E1}"/>
                </a:ext>
              </a:extLst>
            </p:cNvPr>
            <p:cNvSpPr txBox="1"/>
            <p:nvPr/>
          </p:nvSpPr>
          <p:spPr>
            <a:xfrm>
              <a:off x="4706016" y="1942237"/>
              <a:ext cx="17232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Gill Sans"/>
                  <a:cs typeface="Gill Sans"/>
                </a:rPr>
                <a:t>Round &amp; reactive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30F64D-8ED9-034A-A656-DA46C04B2635}"/>
                </a:ext>
              </a:extLst>
            </p:cNvPr>
            <p:cNvSpPr txBox="1"/>
            <p:nvPr/>
          </p:nvSpPr>
          <p:spPr>
            <a:xfrm>
              <a:off x="4706015" y="2625970"/>
              <a:ext cx="1723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Gill Sans"/>
                  <a:cs typeface="Gill Sans"/>
                </a:rPr>
                <a:t>Round &amp; reactive</a:t>
              </a:r>
            </a:p>
            <a:p>
              <a:endParaRPr lang="en-US" sz="2000" b="1" dirty="0">
                <a:latin typeface="Gill Sans"/>
                <a:cs typeface="Gill San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BEA1AF-D182-C64D-81B3-DB7C48199847}"/>
              </a:ext>
            </a:extLst>
          </p:cNvPr>
          <p:cNvGrpSpPr/>
          <p:nvPr/>
        </p:nvGrpSpPr>
        <p:grpSpPr>
          <a:xfrm>
            <a:off x="5538678" y="4836345"/>
            <a:ext cx="2330519" cy="1131528"/>
            <a:chOff x="6179327" y="1909904"/>
            <a:chExt cx="2330519" cy="11315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FB4203-5103-DE4A-AE0F-6144B8A695F7}"/>
                </a:ext>
              </a:extLst>
            </p:cNvPr>
            <p:cNvSpPr txBox="1"/>
            <p:nvPr/>
          </p:nvSpPr>
          <p:spPr>
            <a:xfrm>
              <a:off x="6179327" y="1909904"/>
              <a:ext cx="9589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Gill Sans"/>
                  <a:cs typeface="Gill Sans"/>
                </a:rPr>
                <a:t>T</a:t>
              </a:r>
              <a:r>
                <a:rPr lang="en-US" sz="6600" baseline="-25000" dirty="0">
                  <a:latin typeface="Gill Sans"/>
                  <a:cs typeface="Gill Sans"/>
                </a:rPr>
                <a:t>a</a:t>
              </a:r>
              <a:endParaRPr lang="en-US" sz="2800" dirty="0">
                <a:latin typeface="Gill Sans"/>
                <a:cs typeface="Gill San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FF457D-DF33-D843-B39B-12DD37AF56FB}"/>
                </a:ext>
              </a:extLst>
            </p:cNvPr>
            <p:cNvCxnSpPr/>
            <p:nvPr/>
          </p:nvCxnSpPr>
          <p:spPr>
            <a:xfrm flipV="1">
              <a:off x="7028766" y="2152602"/>
              <a:ext cx="609600" cy="35543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2D72773-7B52-1A4B-A3BD-98272D84A978}"/>
                </a:ext>
              </a:extLst>
            </p:cNvPr>
            <p:cNvCxnSpPr/>
            <p:nvPr/>
          </p:nvCxnSpPr>
          <p:spPr>
            <a:xfrm>
              <a:off x="7028766" y="2508032"/>
              <a:ext cx="622408" cy="30480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C5E57C-9CDA-E344-A2FF-7E3E67652EAD}"/>
                </a:ext>
              </a:extLst>
            </p:cNvPr>
            <p:cNvSpPr txBox="1"/>
            <p:nvPr/>
          </p:nvSpPr>
          <p:spPr>
            <a:xfrm>
              <a:off x="7671646" y="1934103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Gill Sans"/>
                  <a:cs typeface="Gill Sans"/>
                </a:rPr>
                <a:t>19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45B1D8-08A4-E24F-BD2B-FB63D7E252EA}"/>
                </a:ext>
              </a:extLst>
            </p:cNvPr>
            <p:cNvSpPr txBox="1"/>
            <p:nvPr/>
          </p:nvSpPr>
          <p:spPr>
            <a:xfrm>
              <a:off x="7671646" y="2641322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Gill Sans"/>
                  <a:cs typeface="Gill Sans"/>
                </a:rPr>
                <a:t>18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5151E2-C261-0D4E-AE74-5AA0EBBF7288}"/>
              </a:ext>
            </a:extLst>
          </p:cNvPr>
          <p:cNvGrpSpPr/>
          <p:nvPr/>
        </p:nvGrpSpPr>
        <p:grpSpPr>
          <a:xfrm>
            <a:off x="3657600" y="1690688"/>
            <a:ext cx="7120646" cy="1125609"/>
            <a:chOff x="-843687" y="1909904"/>
            <a:chExt cx="5635333" cy="112560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B89B2D-06E7-A941-84A9-BF968A5AD502}"/>
                </a:ext>
              </a:extLst>
            </p:cNvPr>
            <p:cNvSpPr txBox="1"/>
            <p:nvPr/>
          </p:nvSpPr>
          <p:spPr>
            <a:xfrm>
              <a:off x="-843687" y="1909904"/>
              <a:ext cx="20333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Gill Sans"/>
                  <a:cs typeface="Gill Sans"/>
                </a:rPr>
                <a:t>VA </a:t>
              </a:r>
              <a:r>
                <a:rPr lang="en-US" sz="2200" dirty="0">
                  <a:latin typeface="Gill Sans"/>
                  <a:cs typeface="Gill Sans"/>
                </a:rPr>
                <a:t>(distance)</a:t>
              </a:r>
              <a:r>
                <a:rPr lang="en-US" sz="6600" dirty="0">
                  <a:latin typeface="Gill Sans"/>
                  <a:cs typeface="Gill Sans"/>
                </a:rPr>
                <a:t> </a:t>
              </a:r>
              <a:endParaRPr lang="en-US" sz="2800" dirty="0">
                <a:latin typeface="Gill Sans"/>
                <a:cs typeface="Gill San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5AF7DD-7D42-5349-9FA7-30324B671139}"/>
                </a:ext>
              </a:extLst>
            </p:cNvPr>
            <p:cNvCxnSpPr/>
            <p:nvPr/>
          </p:nvCxnSpPr>
          <p:spPr>
            <a:xfrm flipV="1">
              <a:off x="1340408" y="2156434"/>
              <a:ext cx="609600" cy="35543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80392CE-50DC-CF4F-8A13-DADC3E4E08D9}"/>
                </a:ext>
              </a:extLst>
            </p:cNvPr>
            <p:cNvCxnSpPr/>
            <p:nvPr/>
          </p:nvCxnSpPr>
          <p:spPr>
            <a:xfrm>
              <a:off x="1340408" y="2511864"/>
              <a:ext cx="622408" cy="30480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FB0C4F-BA6D-3744-AF63-2629BADD6C1F}"/>
                </a:ext>
              </a:extLst>
            </p:cNvPr>
            <p:cNvSpPr txBox="1"/>
            <p:nvPr/>
          </p:nvSpPr>
          <p:spPr>
            <a:xfrm>
              <a:off x="1983287" y="1924425"/>
              <a:ext cx="28083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Gill Sans"/>
                  <a:cs typeface="Gill Sans"/>
                </a:rPr>
                <a:t>20/30 (-10.75 </a:t>
              </a:r>
              <a:r>
                <a:rPr lang="en-US" sz="2000" dirty="0" err="1">
                  <a:latin typeface="Gill Sans"/>
                  <a:cs typeface="Gill Sans"/>
                </a:rPr>
                <a:t>sph</a:t>
              </a:r>
              <a:r>
                <a:rPr lang="en-US" sz="2000" dirty="0">
                  <a:latin typeface="Gill Sans"/>
                  <a:cs typeface="Gill Sans"/>
                </a:rPr>
                <a:t>)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9F3086-778F-2740-9448-BA5DD9383B94}"/>
                </a:ext>
              </a:extLst>
            </p:cNvPr>
            <p:cNvSpPr txBox="1"/>
            <p:nvPr/>
          </p:nvSpPr>
          <p:spPr>
            <a:xfrm>
              <a:off x="1983287" y="2635403"/>
              <a:ext cx="2469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Gill Sans"/>
                  <a:cs typeface="Gill Sans"/>
                </a:rPr>
                <a:t>20/20 (-6.25 +0.75 X 17)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64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25">
            <a:extLst>
              <a:ext uri="{FF2B5EF4-FFF2-40B4-BE49-F238E27FC236}">
                <a16:creationId xmlns:a16="http://schemas.microsoft.com/office/drawing/2014/main" id="{C72D92FC-831B-F843-B81C-7C8085302F71}"/>
              </a:ext>
            </a:extLst>
          </p:cNvPr>
          <p:cNvSpPr txBox="1"/>
          <p:nvPr/>
        </p:nvSpPr>
        <p:spPr>
          <a:xfrm>
            <a:off x="5445912" y="2476988"/>
            <a:ext cx="1206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u="sng" dirty="0">
              <a:solidFill>
                <a:schemeClr val="accent1"/>
              </a:solidFill>
              <a:latin typeface="Gill Sans Light"/>
            </a:endParaRPr>
          </a:p>
          <a:p>
            <a:pPr algn="ctr"/>
            <a:r>
              <a:rPr lang="en-US" sz="2400" b="1" u="sng" dirty="0">
                <a:solidFill>
                  <a:schemeClr val="accent1"/>
                </a:solidFill>
                <a:latin typeface="Gill Sans Light"/>
              </a:rPr>
              <a:t>External</a:t>
            </a:r>
          </a:p>
          <a:p>
            <a:pPr algn="ctr"/>
            <a:r>
              <a:rPr lang="en-US" sz="2400" b="1" u="sng" dirty="0">
                <a:solidFill>
                  <a:schemeClr val="accent1"/>
                </a:solidFill>
                <a:latin typeface="Gill Sans Light"/>
              </a:rPr>
              <a:t>L/L</a:t>
            </a:r>
          </a:p>
          <a:p>
            <a:pPr algn="ctr"/>
            <a:r>
              <a:rPr lang="en-US" sz="2400" b="1" u="sng" dirty="0">
                <a:solidFill>
                  <a:schemeClr val="accent1"/>
                </a:solidFill>
                <a:latin typeface="Gill Sans Light"/>
              </a:rPr>
              <a:t>C/S</a:t>
            </a:r>
          </a:p>
          <a:p>
            <a:pPr algn="ctr"/>
            <a:r>
              <a:rPr lang="en-US" sz="2400" b="1" u="sng" dirty="0">
                <a:solidFill>
                  <a:schemeClr val="accent1"/>
                </a:solidFill>
                <a:latin typeface="Gill Sans Light"/>
              </a:rPr>
              <a:t>K</a:t>
            </a:r>
          </a:p>
          <a:p>
            <a:pPr algn="ctr"/>
            <a:r>
              <a:rPr lang="en-US" sz="2400" b="1" u="sng" dirty="0">
                <a:solidFill>
                  <a:schemeClr val="accent1"/>
                </a:solidFill>
                <a:latin typeface="Gill Sans Light"/>
              </a:rPr>
              <a:t>A/C</a:t>
            </a:r>
          </a:p>
          <a:p>
            <a:pPr algn="ctr"/>
            <a:r>
              <a:rPr lang="en-US" sz="2400" b="1" u="sng" dirty="0">
                <a:solidFill>
                  <a:schemeClr val="accent1"/>
                </a:solidFill>
                <a:latin typeface="Gill Sans Light"/>
              </a:rPr>
              <a:t>Iris</a:t>
            </a:r>
          </a:p>
          <a:p>
            <a:pPr algn="ctr"/>
            <a:r>
              <a:rPr lang="en-US" sz="2400" b="1" u="sng" dirty="0">
                <a:solidFill>
                  <a:schemeClr val="accent1"/>
                </a:solidFill>
                <a:latin typeface="Gill Sans Light"/>
              </a:rPr>
              <a:t>Lens</a:t>
            </a:r>
          </a:p>
          <a:p>
            <a:pPr algn="ctr"/>
            <a:r>
              <a:rPr lang="en-US" sz="2400" b="1" u="sng" dirty="0">
                <a:solidFill>
                  <a:schemeClr val="accent1"/>
                </a:solidFill>
                <a:latin typeface="Gill Sans Light"/>
              </a:rPr>
              <a:t>Ant </a:t>
            </a:r>
            <a:r>
              <a:rPr lang="en-US" sz="2400" b="1" u="sng" dirty="0" err="1">
                <a:solidFill>
                  <a:schemeClr val="accent1"/>
                </a:solidFill>
                <a:latin typeface="Gill Sans Light"/>
              </a:rPr>
              <a:t>Vit</a:t>
            </a:r>
            <a:endParaRPr lang="en-US" sz="2400" b="1" u="sng" dirty="0">
              <a:solidFill>
                <a:schemeClr val="accent1"/>
              </a:solidFill>
              <a:latin typeface="Gill Sans Ligh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CCB737-D91B-7E46-BA65-A9577781ADD7}"/>
              </a:ext>
            </a:extLst>
          </p:cNvPr>
          <p:cNvSpPr txBox="1"/>
          <p:nvPr/>
        </p:nvSpPr>
        <p:spPr>
          <a:xfrm>
            <a:off x="2441840" y="2476988"/>
            <a:ext cx="238238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Gill Sans Light"/>
              </a:rPr>
              <a:t>OD</a:t>
            </a:r>
          </a:p>
          <a:p>
            <a:pPr algn="ctr"/>
            <a:r>
              <a:rPr lang="en-US" sz="2400" dirty="0">
                <a:latin typeface="Gill Sans Light"/>
              </a:rPr>
              <a:t>Normal</a:t>
            </a:r>
          </a:p>
          <a:p>
            <a:pPr algn="ctr"/>
            <a:r>
              <a:rPr lang="en-US" sz="2400" dirty="0">
                <a:latin typeface="Gill Sans Light"/>
              </a:rPr>
              <a:t>MGD</a:t>
            </a:r>
          </a:p>
          <a:p>
            <a:pPr algn="ctr"/>
            <a:r>
              <a:rPr lang="en-US" sz="2400" dirty="0">
                <a:latin typeface="Gill Sans Light"/>
              </a:rPr>
              <a:t>W&amp;Q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Gill Sans Light"/>
              </a:rPr>
              <a:t>LASIK flap</a:t>
            </a:r>
          </a:p>
          <a:p>
            <a:pPr algn="ctr"/>
            <a:r>
              <a:rPr lang="en-US" sz="2400" dirty="0">
                <a:latin typeface="Gill Sans Light"/>
              </a:rPr>
              <a:t>D&amp;Q</a:t>
            </a:r>
          </a:p>
          <a:p>
            <a:pPr algn="ctr"/>
            <a:r>
              <a:rPr lang="en-US" sz="2400" dirty="0">
                <a:latin typeface="Gill Sans Light"/>
              </a:rPr>
              <a:t>R&amp;R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Gill Sans Light"/>
              </a:rPr>
              <a:t>2+ opalescent NS</a:t>
            </a:r>
          </a:p>
          <a:p>
            <a:pPr algn="ctr"/>
            <a:r>
              <a:rPr lang="en-US" sz="2400" dirty="0">
                <a:latin typeface="Gill Sans Light"/>
              </a:rPr>
              <a:t>PVD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66075AD4-FB2F-1E4A-A6DF-D5A3BDC6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9723"/>
            <a:ext cx="7729728" cy="1188720"/>
          </a:xfrm>
        </p:spPr>
        <p:txBody>
          <a:bodyPr/>
          <a:lstStyle/>
          <a:p>
            <a:r>
              <a:rPr lang="en-US" dirty="0"/>
              <a:t>Slit Lamp Exam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54BDF3-FB2B-174A-AA37-9C6130C9A549}"/>
              </a:ext>
            </a:extLst>
          </p:cNvPr>
          <p:cNvSpPr txBox="1"/>
          <p:nvPr/>
        </p:nvSpPr>
        <p:spPr>
          <a:xfrm>
            <a:off x="7590301" y="2476988"/>
            <a:ext cx="14109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Gill Sans Light"/>
              </a:rPr>
              <a:t>OS</a:t>
            </a:r>
          </a:p>
          <a:p>
            <a:pPr algn="ctr"/>
            <a:r>
              <a:rPr lang="en-US" sz="2400" dirty="0">
                <a:latin typeface="Gill Sans Light"/>
              </a:rPr>
              <a:t>Normal</a:t>
            </a:r>
          </a:p>
          <a:p>
            <a:pPr algn="ctr"/>
            <a:r>
              <a:rPr lang="en-US" sz="2400" dirty="0">
                <a:latin typeface="Gill Sans Light"/>
              </a:rPr>
              <a:t>MGD</a:t>
            </a:r>
          </a:p>
          <a:p>
            <a:pPr algn="ctr"/>
            <a:r>
              <a:rPr lang="en-US" sz="2400" dirty="0">
                <a:latin typeface="Gill Sans Light"/>
              </a:rPr>
              <a:t>W&amp;Q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Gill Sans Light"/>
              </a:rPr>
              <a:t>LASIK flap</a:t>
            </a:r>
          </a:p>
          <a:p>
            <a:pPr algn="ctr"/>
            <a:r>
              <a:rPr lang="en-US" sz="2400" dirty="0">
                <a:latin typeface="Gill Sans Light"/>
              </a:rPr>
              <a:t>D&amp;Q</a:t>
            </a:r>
          </a:p>
          <a:p>
            <a:pPr algn="ctr"/>
            <a:r>
              <a:rPr lang="en-US" sz="2400" dirty="0">
                <a:latin typeface="Gill Sans Light"/>
              </a:rPr>
              <a:t>R&amp;R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Gill Sans Light"/>
              </a:rPr>
              <a:t>NS</a:t>
            </a:r>
          </a:p>
          <a:p>
            <a:pPr algn="ctr"/>
            <a:r>
              <a:rPr lang="en-US" sz="2400" dirty="0">
                <a:latin typeface="Gill Sans Light"/>
              </a:rPr>
              <a:t>PVD</a:t>
            </a:r>
          </a:p>
        </p:txBody>
      </p:sp>
    </p:spTree>
    <p:extLst>
      <p:ext uri="{BB962C8B-B14F-4D97-AF65-F5344CB8AC3E}">
        <p14:creationId xmlns:p14="http://schemas.microsoft.com/office/powerpoint/2010/main" val="327870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25">
            <a:extLst>
              <a:ext uri="{FF2B5EF4-FFF2-40B4-BE49-F238E27FC236}">
                <a16:creationId xmlns:a16="http://schemas.microsoft.com/office/drawing/2014/main" id="{C72D92FC-831B-F843-B81C-7C8085302F71}"/>
              </a:ext>
            </a:extLst>
          </p:cNvPr>
          <p:cNvSpPr txBox="1"/>
          <p:nvPr/>
        </p:nvSpPr>
        <p:spPr>
          <a:xfrm>
            <a:off x="5190824" y="2975498"/>
            <a:ext cx="1379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u="sng" dirty="0">
              <a:solidFill>
                <a:schemeClr val="accent1"/>
              </a:solidFill>
              <a:latin typeface="Gill Sans Light"/>
            </a:endParaRPr>
          </a:p>
          <a:p>
            <a:pPr algn="ctr"/>
            <a:r>
              <a:rPr lang="en-US" sz="2400" b="1" u="sng" dirty="0">
                <a:latin typeface="Gill Sans Light"/>
              </a:rPr>
              <a:t>Disc</a:t>
            </a:r>
          </a:p>
          <a:p>
            <a:pPr algn="ctr"/>
            <a:r>
              <a:rPr lang="en-US" sz="2400" b="1" u="sng" dirty="0">
                <a:latin typeface="Gill Sans Light"/>
              </a:rPr>
              <a:t>Macula</a:t>
            </a:r>
          </a:p>
          <a:p>
            <a:pPr algn="ctr"/>
            <a:r>
              <a:rPr lang="en-US" sz="2400" b="1" u="sng" dirty="0">
                <a:latin typeface="Gill Sans Light"/>
              </a:rPr>
              <a:t>Vessels</a:t>
            </a:r>
          </a:p>
          <a:p>
            <a:pPr algn="ctr"/>
            <a:r>
              <a:rPr lang="en-US" sz="2400" b="1" u="sng" dirty="0">
                <a:latin typeface="Gill Sans Light"/>
              </a:rPr>
              <a:t>Periphery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CCB737-D91B-7E46-BA65-A9577781ADD7}"/>
              </a:ext>
            </a:extLst>
          </p:cNvPr>
          <p:cNvSpPr txBox="1"/>
          <p:nvPr/>
        </p:nvSpPr>
        <p:spPr>
          <a:xfrm>
            <a:off x="2227418" y="2975498"/>
            <a:ext cx="15778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latin typeface="Gill Sans Light"/>
              </a:rPr>
              <a:t>OD</a:t>
            </a:r>
          </a:p>
          <a:p>
            <a:pPr algn="ctr"/>
            <a:r>
              <a:rPr lang="en-US" sz="2400" dirty="0">
                <a:latin typeface="Gill Sans Light"/>
              </a:rPr>
              <a:t>Tilted, PPA</a:t>
            </a:r>
          </a:p>
          <a:p>
            <a:pPr algn="ctr"/>
            <a:r>
              <a:rPr lang="en-US" sz="2400" b="1" dirty="0">
                <a:latin typeface="Gill Sans Light"/>
              </a:rPr>
              <a:t>Staphyloma</a:t>
            </a:r>
          </a:p>
          <a:p>
            <a:pPr algn="ctr"/>
            <a:r>
              <a:rPr lang="en-US" sz="2400" dirty="0">
                <a:latin typeface="Gill Sans Light"/>
              </a:rPr>
              <a:t>Normal</a:t>
            </a:r>
          </a:p>
          <a:p>
            <a:pPr algn="ctr"/>
            <a:r>
              <a:rPr lang="en-US" sz="2400" dirty="0">
                <a:latin typeface="Gill Sans Light"/>
              </a:rPr>
              <a:t>Normal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66075AD4-FB2F-1E4A-A6DF-D5A3BDC6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055" y="510534"/>
            <a:ext cx="7729728" cy="1188720"/>
          </a:xfrm>
        </p:spPr>
        <p:txBody>
          <a:bodyPr/>
          <a:lstStyle/>
          <a:p>
            <a:r>
              <a:rPr lang="en-US" dirty="0"/>
              <a:t>Dilated Fundus Exam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83775-8FBB-C34B-810B-8385088578D0}"/>
              </a:ext>
            </a:extLst>
          </p:cNvPr>
          <p:cNvSpPr txBox="1"/>
          <p:nvPr/>
        </p:nvSpPr>
        <p:spPr>
          <a:xfrm>
            <a:off x="7624956" y="3060558"/>
            <a:ext cx="15703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latin typeface="Gill Sans Light"/>
              </a:rPr>
              <a:t>OS</a:t>
            </a:r>
          </a:p>
          <a:p>
            <a:pPr algn="ctr"/>
            <a:r>
              <a:rPr lang="en-US" sz="2400" dirty="0">
                <a:latin typeface="Gill Sans Light"/>
              </a:rPr>
              <a:t>Tilted, PPA</a:t>
            </a:r>
          </a:p>
          <a:p>
            <a:pPr algn="ctr"/>
            <a:r>
              <a:rPr lang="en-US" sz="2400" dirty="0">
                <a:latin typeface="Gill Sans Light"/>
              </a:rPr>
              <a:t>Flat, normal</a:t>
            </a:r>
          </a:p>
          <a:p>
            <a:pPr algn="ctr"/>
            <a:r>
              <a:rPr lang="en-US" sz="2400" dirty="0">
                <a:latin typeface="Gill Sans Light"/>
              </a:rPr>
              <a:t>Normal</a:t>
            </a:r>
          </a:p>
          <a:p>
            <a:pPr algn="ctr"/>
            <a:r>
              <a:rPr lang="en-US" sz="2400" dirty="0">
                <a:latin typeface="Gill Sans Light"/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176679092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3655</TotalTime>
  <Words>595</Words>
  <Application>Microsoft Office PowerPoint</Application>
  <PresentationFormat>Widescreen</PresentationFormat>
  <Paragraphs>220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 Sans</vt:lpstr>
      <vt:lpstr>Gill Sans Light</vt:lpstr>
      <vt:lpstr>Gill Sans MT</vt:lpstr>
      <vt:lpstr>Parcel</vt:lpstr>
      <vt:lpstr>PowerPoint Presentation</vt:lpstr>
      <vt:lpstr>It’s the Cataract’s fall(t)</vt:lpstr>
      <vt:lpstr>Financial Disclosures</vt:lpstr>
      <vt:lpstr>History</vt:lpstr>
      <vt:lpstr>Refractive changes over time</vt:lpstr>
      <vt:lpstr>History</vt:lpstr>
      <vt:lpstr>Exam</vt:lpstr>
      <vt:lpstr>Slit Lamp Exam</vt:lpstr>
      <vt:lpstr>Dilated Fundus Exam</vt:lpstr>
      <vt:lpstr>PowerPoint Presentation</vt:lpstr>
      <vt:lpstr>Panel discussion </vt:lpstr>
      <vt:lpstr>PowerPoint Presentation</vt:lpstr>
      <vt:lpstr>Slit Lamp Exam</vt:lpstr>
      <vt:lpstr>Panel discussion </vt:lpstr>
      <vt:lpstr>Management</vt:lpstr>
      <vt:lpstr>The Light-adjustable lens (LAL)</vt:lpstr>
      <vt:lpstr>Post-operative course</vt:lpstr>
      <vt:lpstr>Panel discussion:  Clinical Pearls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Benyam</dc:creator>
  <cp:lastModifiedBy>Emily Gagnon</cp:lastModifiedBy>
  <cp:revision>78</cp:revision>
  <dcterms:created xsi:type="dcterms:W3CDTF">2020-10-31T03:17:55Z</dcterms:created>
  <dcterms:modified xsi:type="dcterms:W3CDTF">2021-03-31T19:55:19Z</dcterms:modified>
</cp:coreProperties>
</file>